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90" r:id="rId4"/>
    <p:sldId id="258" r:id="rId5"/>
    <p:sldId id="259" r:id="rId6"/>
    <p:sldId id="261" r:id="rId7"/>
    <p:sldId id="260" r:id="rId8"/>
    <p:sldId id="262" r:id="rId9"/>
    <p:sldId id="265" r:id="rId10"/>
    <p:sldId id="264" r:id="rId11"/>
    <p:sldId id="272" r:id="rId12"/>
    <p:sldId id="263" r:id="rId13"/>
    <p:sldId id="266" r:id="rId14"/>
    <p:sldId id="267" r:id="rId15"/>
    <p:sldId id="268" r:id="rId16"/>
    <p:sldId id="273" r:id="rId17"/>
    <p:sldId id="269" r:id="rId18"/>
    <p:sldId id="270" r:id="rId19"/>
    <p:sldId id="271" r:id="rId20"/>
    <p:sldId id="274" r:id="rId21"/>
    <p:sldId id="289" r:id="rId22"/>
    <p:sldId id="275" r:id="rId23"/>
    <p:sldId id="282" r:id="rId24"/>
    <p:sldId id="276" r:id="rId25"/>
    <p:sldId id="277" r:id="rId26"/>
    <p:sldId id="278" r:id="rId27"/>
    <p:sldId id="279" r:id="rId28"/>
    <p:sldId id="280" r:id="rId29"/>
    <p:sldId id="287" r:id="rId30"/>
    <p:sldId id="288" r:id="rId31"/>
    <p:sldId id="283" r:id="rId32"/>
    <p:sldId id="285"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96"/>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6443B-1E88-4AE0-852F-473559353BF6}" type="datetimeFigureOut">
              <a:rPr lang="es-MX" smtClean="0"/>
              <a:t>13/11/2025</a:t>
            </a:fld>
            <a:endParaRPr lang="es-MX"/>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7D3A45-ABEF-4F39-9A5E-7D1340F7403D}" type="slidenum">
              <a:rPr lang="es-MX" smtClean="0"/>
              <a:t>‹Nº›</a:t>
            </a:fld>
            <a:endParaRPr lang="es-MX"/>
          </a:p>
        </p:txBody>
      </p:sp>
    </p:spTree>
    <p:extLst>
      <p:ext uri="{BB962C8B-B14F-4D97-AF65-F5344CB8AC3E}">
        <p14:creationId xmlns:p14="http://schemas.microsoft.com/office/powerpoint/2010/main" val="84834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E8C05-DAA2-46B0-B1B2-9C4FF2259ED8}" type="datetimeFigureOut">
              <a:rPr lang="es-MX" smtClean="0"/>
              <a:t>13/11/2025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57523-6562-44EE-95FD-7F7411CE78FC}" type="slidenum">
              <a:rPr lang="es-MX" smtClean="0"/>
              <a:t>‹Nº›</a:t>
            </a:fld>
            <a:endParaRPr lang="es-MX"/>
          </a:p>
        </p:txBody>
      </p:sp>
    </p:spTree>
    <p:extLst>
      <p:ext uri="{BB962C8B-B14F-4D97-AF65-F5344CB8AC3E}">
        <p14:creationId xmlns:p14="http://schemas.microsoft.com/office/powerpoint/2010/main" val="275742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3.wdp"/><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47995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432704"/>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617787"/>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201931"/>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565231"/>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522128"/>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a:xfrm>
            <a:off x="9592733" y="4422342"/>
            <a:ext cx="1193868" cy="640080"/>
          </a:xfrm>
        </p:spPr>
        <p:txBody>
          <a:bodyPr/>
          <a:lstStyle>
            <a:lvl1pPr>
              <a:defRPr sz="2800"/>
            </a:lvl1pPr>
          </a:lstStyle>
          <a:p>
            <a:fld id="{74C366F3-ED28-43CF-974C-A987197F4CEB}" type="slidenum">
              <a:rPr lang="es-MX" smtClean="0"/>
              <a:t>‹Nº›</a:t>
            </a:fld>
            <a:endParaRPr lang="es-MX" dirty="0"/>
          </a:p>
        </p:txBody>
      </p:sp>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4114" y="297176"/>
            <a:ext cx="3943657" cy="996942"/>
          </a:xfrm>
          <a:prstGeom prst="rect">
            <a:avLst/>
          </a:prstGeom>
        </p:spPr>
      </p:pic>
      <p:pic>
        <p:nvPicPr>
          <p:cNvPr id="14" name="Imagen 13"/>
          <p:cNvPicPr>
            <a:picLocks noChangeAspect="1"/>
          </p:cNvPicPr>
          <p:nvPr userDrawn="1"/>
        </p:nvPicPr>
        <p:blipFill>
          <a:blip r:embed="rId7">
            <a:extLst>
              <a:ext uri="{BEBA8EAE-BF5A-486C-A8C5-ECC9F3942E4B}">
                <a14:imgProps xmlns:a14="http://schemas.microsoft.com/office/drawing/2010/main">
                  <a14:imgLayer r:embed="rId8">
                    <a14:imgEffect>
                      <a14:backgroundRemoval t="0" b="100000" l="0" r="100000">
                        <a14:foregroundMark x1="46909" y1="44262" x2="46909" y2="44262"/>
                        <a14:foregroundMark x1="61091" y1="33333" x2="61091" y2="33333"/>
                        <a14:foregroundMark x1="77455" y1="35519" x2="77455" y2="35519"/>
                        <a14:foregroundMark x1="84727" y1="20765" x2="84727" y2="20765"/>
                      </a14:backgroundRemoval>
                    </a14:imgEffect>
                  </a14:imgLayer>
                </a14:imgProps>
              </a:ext>
              <a:ext uri="{28A0092B-C50C-407E-A947-70E740481C1C}">
                <a14:useLocalDpi xmlns:a14="http://schemas.microsoft.com/office/drawing/2010/main" val="0"/>
              </a:ext>
            </a:extLst>
          </a:blip>
          <a:stretch>
            <a:fillRect/>
          </a:stretch>
        </p:blipFill>
        <p:spPr>
          <a:xfrm>
            <a:off x="9005974" y="174037"/>
            <a:ext cx="2168161" cy="1442813"/>
          </a:xfrm>
          <a:prstGeom prst="rect">
            <a:avLst/>
          </a:prstGeom>
        </p:spPr>
      </p:pic>
    </p:spTree>
    <p:extLst>
      <p:ext uri="{BB962C8B-B14F-4D97-AF65-F5344CB8AC3E}">
        <p14:creationId xmlns:p14="http://schemas.microsoft.com/office/powerpoint/2010/main" val="210597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197909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30686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88136" y="791495"/>
            <a:ext cx="10058400" cy="1609344"/>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88136" y="2400839"/>
            <a:ext cx="10058400" cy="405079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3321751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D01ECDCA-A4C4-4B2E-95B5-C64937DF0B62}" type="datetimeFigureOut">
              <a:rPr lang="es-MX" smtClean="0"/>
              <a:t>13/11/2025</a:t>
            </a:fld>
            <a:endParaRPr lang="es-MX" dirty="0"/>
          </a:p>
        </p:txBody>
      </p:sp>
      <p:sp>
        <p:nvSpPr>
          <p:cNvPr id="5" name="Footer Placeholder 4"/>
          <p:cNvSpPr>
            <a:spLocks noGrp="1"/>
          </p:cNvSpPr>
          <p:nvPr>
            <p:ph type="ftr" sz="quarter" idx="11"/>
          </p:nvPr>
        </p:nvSpPr>
        <p:spPr>
          <a:xfrm>
            <a:off x="2182708" y="6272784"/>
            <a:ext cx="6327648" cy="365125"/>
          </a:xfrm>
        </p:spPr>
        <p:txBody>
          <a:bodyPr/>
          <a:lstStyle/>
          <a:p>
            <a:endParaRPr lang="es-MX"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4C366F3-ED28-43CF-974C-A987197F4CEB}" type="slidenum">
              <a:rPr lang="es-MX" smtClean="0"/>
              <a:t>‹Nº›</a:t>
            </a:fld>
            <a:endParaRPr lang="es-MX" dirty="0"/>
          </a:p>
        </p:txBody>
      </p:sp>
    </p:spTree>
    <p:extLst>
      <p:ext uri="{BB962C8B-B14F-4D97-AF65-F5344CB8AC3E}">
        <p14:creationId xmlns:p14="http://schemas.microsoft.com/office/powerpoint/2010/main" val="69239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417018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140595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326683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38063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01ECDCA-A4C4-4B2E-95B5-C64937DF0B62}" type="datetimeFigureOut">
              <a:rPr lang="es-MX" smtClean="0"/>
              <a:t>13/11/2025</a:t>
            </a:fld>
            <a:endParaRPr lang="es-MX" dirty="0"/>
          </a:p>
        </p:txBody>
      </p:sp>
      <p:sp>
        <p:nvSpPr>
          <p:cNvPr id="6" name="Footer Placeholder 5"/>
          <p:cNvSpPr>
            <a:spLocks noGrp="1"/>
          </p:cNvSpPr>
          <p:nvPr>
            <p:ph type="ftr" sz="quarter" idx="11"/>
          </p:nvPr>
        </p:nvSpPr>
        <p:spPr/>
        <p:txBody>
          <a:bodyPr/>
          <a:lstStyle/>
          <a:p>
            <a:endParaRPr lang="es-MX"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125537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01ECDCA-A4C4-4B2E-95B5-C64937DF0B62}" type="datetimeFigureOut">
              <a:rPr lang="es-MX" smtClean="0"/>
              <a:t>13/11/2025</a:t>
            </a:fld>
            <a:endParaRPr lang="es-MX"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4C366F3-ED28-43CF-974C-A987197F4CEB}" type="slidenum">
              <a:rPr lang="es-MX" smtClean="0"/>
              <a:t>‹Nº›</a:t>
            </a:fld>
            <a:endParaRPr lang="es-MX" dirty="0"/>
          </a:p>
        </p:txBody>
      </p:sp>
    </p:spTree>
    <p:extLst>
      <p:ext uri="{BB962C8B-B14F-4D97-AF65-F5344CB8AC3E}">
        <p14:creationId xmlns:p14="http://schemas.microsoft.com/office/powerpoint/2010/main" val="32786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8136" y="999313"/>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88136" y="2636089"/>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01ECDCA-A4C4-4B2E-95B5-C64937DF0B62}" type="datetimeFigureOut">
              <a:rPr lang="es-MX" smtClean="0"/>
              <a:t>13/11/2025</a:t>
            </a:fld>
            <a:endParaRPr lang="es-MX"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MX"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4C366F3-ED28-43CF-974C-A987197F4CEB}" type="slidenum">
              <a:rPr lang="es-MX" smtClean="0"/>
              <a:t>‹Nº›</a:t>
            </a:fld>
            <a:endParaRPr lang="es-MX" dirty="0"/>
          </a:p>
        </p:txBody>
      </p:sp>
      <p:pic>
        <p:nvPicPr>
          <p:cNvPr id="10" name="Imagen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8136" y="174038"/>
            <a:ext cx="2824527" cy="714030"/>
          </a:xfrm>
          <a:prstGeom prst="rect">
            <a:avLst/>
          </a:prstGeom>
        </p:spPr>
      </p:pic>
      <p:pic>
        <p:nvPicPr>
          <p:cNvPr id="11" name="Imagen 10"/>
          <p:cNvPicPr>
            <a:picLocks noChangeAspect="1"/>
          </p:cNvPicPr>
          <p:nvPr userDrawn="1"/>
        </p:nvPicPr>
        <p:blipFill>
          <a:blip r:embed="rId16">
            <a:extLst>
              <a:ext uri="{BEBA8EAE-BF5A-486C-A8C5-ECC9F3942E4B}">
                <a14:imgProps xmlns:a14="http://schemas.microsoft.com/office/drawing/2010/main">
                  <a14:imgLayer r:embed="rId17">
                    <a14:imgEffect>
                      <a14:backgroundRemoval t="0" b="100000" l="0" r="100000">
                        <a14:foregroundMark x1="46909" y1="44262" x2="46909" y2="44262"/>
                        <a14:foregroundMark x1="61091" y1="33333" x2="61091" y2="33333"/>
                        <a14:foregroundMark x1="77455" y1="35519" x2="77455" y2="35519"/>
                        <a14:foregroundMark x1="84727" y1="20765" x2="84727" y2="20765"/>
                      </a14:backgroundRemoval>
                    </a14:imgEffect>
                  </a14:imgLayer>
                </a14:imgProps>
              </a:ext>
              <a:ext uri="{28A0092B-C50C-407E-A947-70E740481C1C}">
                <a14:useLocalDpi xmlns:a14="http://schemas.microsoft.com/office/drawing/2010/main" val="0"/>
              </a:ext>
            </a:extLst>
          </a:blip>
          <a:stretch>
            <a:fillRect/>
          </a:stretch>
        </p:blipFill>
        <p:spPr>
          <a:xfrm>
            <a:off x="9621254" y="174038"/>
            <a:ext cx="1552881" cy="1033372"/>
          </a:xfrm>
          <a:prstGeom prst="rect">
            <a:avLst/>
          </a:prstGeom>
        </p:spPr>
      </p:pic>
    </p:spTree>
    <p:extLst>
      <p:ext uri="{BB962C8B-B14F-4D97-AF65-F5344CB8AC3E}">
        <p14:creationId xmlns:p14="http://schemas.microsoft.com/office/powerpoint/2010/main" val="963178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stema.educadgo.gob.mx/sistemas/login.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68338" y="1759394"/>
            <a:ext cx="9966960" cy="3035808"/>
          </a:xfrm>
        </p:spPr>
        <p:txBody>
          <a:bodyPr/>
          <a:lstStyle/>
          <a:p>
            <a:r>
              <a:rPr lang="es-ES" sz="4800" dirty="0" smtClean="0">
                <a:solidFill>
                  <a:schemeClr val="accent2">
                    <a:lumMod val="75000"/>
                  </a:schemeClr>
                </a:solidFill>
                <a:latin typeface="Bernard MT Condensed" panose="02050806060905020404" pitchFamily="18" charset="0"/>
              </a:rPr>
              <a:t>INTRODUCCIÓN AL USO DE PLATAFORMA </a:t>
            </a:r>
            <a:r>
              <a:rPr lang="es-ES" sz="2500" dirty="0">
                <a:solidFill>
                  <a:schemeClr val="accent2">
                    <a:lumMod val="75000"/>
                  </a:schemeClr>
                </a:solidFill>
                <a:latin typeface="Bernard MT Condensed" panose="02050806060905020404" pitchFamily="18" charset="0"/>
              </a:rPr>
              <a:t/>
            </a:r>
            <a:br>
              <a:rPr lang="es-ES" sz="2500" dirty="0">
                <a:solidFill>
                  <a:schemeClr val="accent2">
                    <a:lumMod val="75000"/>
                  </a:schemeClr>
                </a:solidFill>
                <a:latin typeface="Bernard MT Condensed" panose="02050806060905020404" pitchFamily="18" charset="0"/>
              </a:rPr>
            </a:br>
            <a:r>
              <a:rPr lang="es-ES" sz="4000" dirty="0">
                <a:solidFill>
                  <a:schemeClr val="accent2">
                    <a:lumMod val="75000"/>
                  </a:schemeClr>
                </a:solidFill>
                <a:latin typeface="Bahnschrift SemiBold SemiConden" panose="020B0502040204020203" pitchFamily="34" charset="0"/>
              </a:rPr>
              <a:t>“</a:t>
            </a:r>
            <a:r>
              <a:rPr lang="es-ES" sz="4000" dirty="0" smtClean="0">
                <a:solidFill>
                  <a:schemeClr val="accent2">
                    <a:lumMod val="75000"/>
                  </a:schemeClr>
                </a:solidFill>
                <a:latin typeface="Bahnschrift SemiBold SemiConden" panose="020B0502040204020203" pitchFamily="34" charset="0"/>
              </a:rPr>
              <a:t>SEED </a:t>
            </a:r>
            <a:r>
              <a:rPr lang="es-ES" sz="4000" dirty="0">
                <a:solidFill>
                  <a:schemeClr val="accent2">
                    <a:lumMod val="75000"/>
                  </a:schemeClr>
                </a:solidFill>
                <a:latin typeface="Bahnschrift SemiBold SemiConden" panose="020B0502040204020203" pitchFamily="34" charset="0"/>
              </a:rPr>
              <a:t>Sistema de Operaciones Educativas”</a:t>
            </a:r>
            <a:endParaRPr lang="es-MX" sz="4000" dirty="0">
              <a:solidFill>
                <a:schemeClr val="accent2">
                  <a:lumMod val="7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14" y="297176"/>
            <a:ext cx="3943657" cy="996942"/>
          </a:xfrm>
          <a:prstGeom prst="rect">
            <a:avLst/>
          </a:prstGeom>
        </p:spPr>
      </p:pic>
      <p:pic>
        <p:nvPicPr>
          <p:cNvPr id="3" name="Imagen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46909" y1="44262" x2="46909" y2="44262"/>
                        <a14:foregroundMark x1="61091" y1="33333" x2="61091" y2="33333"/>
                        <a14:foregroundMark x1="77455" y1="35519" x2="77455" y2="35519"/>
                        <a14:foregroundMark x1="84727" y1="20765" x2="84727" y2="20765"/>
                      </a14:backgroundRemoval>
                    </a14:imgEffect>
                  </a14:imgLayer>
                </a14:imgProps>
              </a:ext>
              <a:ext uri="{28A0092B-C50C-407E-A947-70E740481C1C}">
                <a14:useLocalDpi xmlns:a14="http://schemas.microsoft.com/office/drawing/2010/main" val="0"/>
              </a:ext>
            </a:extLst>
          </a:blip>
          <a:stretch>
            <a:fillRect/>
          </a:stretch>
        </p:blipFill>
        <p:spPr>
          <a:xfrm>
            <a:off x="9005974" y="174037"/>
            <a:ext cx="2168161" cy="1442813"/>
          </a:xfrm>
          <a:prstGeom prst="rect">
            <a:avLst/>
          </a:prstGeom>
        </p:spPr>
      </p:pic>
    </p:spTree>
    <p:extLst>
      <p:ext uri="{BB962C8B-B14F-4D97-AF65-F5344CB8AC3E}">
        <p14:creationId xmlns:p14="http://schemas.microsoft.com/office/powerpoint/2010/main" val="21590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370334" y="2108548"/>
            <a:ext cx="8898932" cy="4347393"/>
          </a:xfrm>
          <a:prstGeom prst="rect">
            <a:avLst/>
          </a:prstGeom>
        </p:spPr>
      </p:pic>
      <p:sp>
        <p:nvSpPr>
          <p:cNvPr id="2" name="Título 1"/>
          <p:cNvSpPr>
            <a:spLocks noGrp="1"/>
          </p:cNvSpPr>
          <p:nvPr>
            <p:ph type="title"/>
          </p:nvPr>
        </p:nvSpPr>
        <p:spPr/>
        <p:txBody>
          <a:bodyPr/>
          <a:lstStyle/>
          <a:p>
            <a:r>
              <a:rPr lang="es-MX" dirty="0" smtClean="0"/>
              <a:t>Pantalla inicial</a:t>
            </a:r>
            <a:endParaRPr lang="es-MX" dirty="0"/>
          </a:p>
        </p:txBody>
      </p:sp>
      <p:sp>
        <p:nvSpPr>
          <p:cNvPr id="5" name="CuadroTexto 4"/>
          <p:cNvSpPr txBox="1"/>
          <p:nvPr/>
        </p:nvSpPr>
        <p:spPr>
          <a:xfrm>
            <a:off x="8867161" y="2154142"/>
            <a:ext cx="1007007" cy="184666"/>
          </a:xfrm>
          <a:prstGeom prst="rect">
            <a:avLst/>
          </a:prstGeom>
          <a:solidFill>
            <a:schemeClr val="bg2">
              <a:lumMod val="10000"/>
            </a:schemeClr>
          </a:solidFill>
        </p:spPr>
        <p:txBody>
          <a:bodyPr wrap="non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cxnSp>
        <p:nvCxnSpPr>
          <p:cNvPr id="6" name="Conector recto de flecha 5"/>
          <p:cNvCxnSpPr/>
          <p:nvPr/>
        </p:nvCxnSpPr>
        <p:spPr>
          <a:xfrm flipV="1">
            <a:off x="8967994" y="2355900"/>
            <a:ext cx="402671" cy="1428683"/>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1" name="CuadroTexto 10"/>
          <p:cNvSpPr txBox="1"/>
          <p:nvPr/>
        </p:nvSpPr>
        <p:spPr>
          <a:xfrm>
            <a:off x="7829572" y="3784583"/>
            <a:ext cx="2361544" cy="261610"/>
          </a:xfrm>
          <a:prstGeom prst="rect">
            <a:avLst/>
          </a:prstGeom>
          <a:noFill/>
        </p:spPr>
        <p:txBody>
          <a:bodyPr wrap="none" rtlCol="0">
            <a:spAutoFit/>
          </a:bodyPr>
          <a:lstStyle/>
          <a:p>
            <a:r>
              <a:rPr lang="es-MX" sz="1100" dirty="0" smtClean="0">
                <a:solidFill>
                  <a:schemeClr val="accent2">
                    <a:lumMod val="75000"/>
                  </a:schemeClr>
                </a:solidFill>
                <a:latin typeface="Arial" panose="020B0604020202020204" pitchFamily="34" charset="0"/>
                <a:cs typeface="Arial" panose="020B0604020202020204" pitchFamily="34" charset="0"/>
              </a:rPr>
              <a:t>Ya aparecerá el nombre registrado</a:t>
            </a:r>
            <a:endParaRPr lang="es-MX" sz="1100" dirty="0">
              <a:solidFill>
                <a:schemeClr val="accent2">
                  <a:lumMod val="75000"/>
                </a:schemeClr>
              </a:solidFill>
              <a:latin typeface="Arial" panose="020B0604020202020204" pitchFamily="34" charset="0"/>
              <a:cs typeface="Arial" panose="020B0604020202020204" pitchFamily="34" charset="0"/>
            </a:endParaRPr>
          </a:p>
        </p:txBody>
      </p:sp>
      <p:cxnSp>
        <p:nvCxnSpPr>
          <p:cNvPr id="12" name="Conector recto de flecha 11"/>
          <p:cNvCxnSpPr/>
          <p:nvPr/>
        </p:nvCxnSpPr>
        <p:spPr>
          <a:xfrm flipH="1">
            <a:off x="2192951" y="2885575"/>
            <a:ext cx="333043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3" name="CuadroTexto 12"/>
          <p:cNvSpPr txBox="1"/>
          <p:nvPr/>
        </p:nvSpPr>
        <p:spPr>
          <a:xfrm>
            <a:off x="5603120" y="2700909"/>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112884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318574" y="1561422"/>
            <a:ext cx="9323293" cy="4554706"/>
          </a:xfrm>
          <a:prstGeom prst="rect">
            <a:avLst/>
          </a:prstGeom>
        </p:spPr>
      </p:pic>
      <p:sp>
        <p:nvSpPr>
          <p:cNvPr id="5" name="CuadroTexto 4"/>
          <p:cNvSpPr txBox="1"/>
          <p:nvPr/>
        </p:nvSpPr>
        <p:spPr>
          <a:xfrm>
            <a:off x="9346666" y="1582227"/>
            <a:ext cx="1007007" cy="184666"/>
          </a:xfrm>
          <a:prstGeom prst="rect">
            <a:avLst/>
          </a:prstGeom>
          <a:solidFill>
            <a:schemeClr val="bg2">
              <a:lumMod val="10000"/>
            </a:schemeClr>
          </a:solidFill>
        </p:spPr>
        <p:txBody>
          <a:bodyPr wrap="non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cxnSp>
        <p:nvCxnSpPr>
          <p:cNvPr id="14" name="Conector recto de flecha 13"/>
          <p:cNvCxnSpPr/>
          <p:nvPr/>
        </p:nvCxnSpPr>
        <p:spPr>
          <a:xfrm flipH="1">
            <a:off x="2209403" y="2675851"/>
            <a:ext cx="295200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5" name="CuadroTexto 14"/>
          <p:cNvSpPr txBox="1"/>
          <p:nvPr/>
        </p:nvSpPr>
        <p:spPr>
          <a:xfrm>
            <a:off x="5241142" y="2491185"/>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165943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Capturar datos</a:t>
            </a:r>
            <a:endParaRPr lang="es-MX" dirty="0"/>
          </a:p>
        </p:txBody>
      </p:sp>
      <p:pic>
        <p:nvPicPr>
          <p:cNvPr id="4" name="Marcador de contenido 3"/>
          <p:cNvPicPr>
            <a:picLocks noGrp="1" noChangeAspect="1"/>
          </p:cNvPicPr>
          <p:nvPr>
            <p:ph idx="1"/>
          </p:nvPr>
        </p:nvPicPr>
        <p:blipFill>
          <a:blip r:embed="rId2"/>
          <a:stretch>
            <a:fillRect/>
          </a:stretch>
        </p:blipFill>
        <p:spPr>
          <a:xfrm>
            <a:off x="1951449" y="2112511"/>
            <a:ext cx="8261896" cy="4051300"/>
          </a:xfrm>
          <a:prstGeom prst="rect">
            <a:avLst/>
          </a:prstGeom>
          <a:ln>
            <a:noFill/>
          </a:ln>
          <a:effectLst>
            <a:outerShdw blurRad="190500" algn="tl" rotWithShape="0">
              <a:srgbClr val="000000">
                <a:alpha val="70000"/>
              </a:srgbClr>
            </a:outerShdw>
          </a:effectLst>
        </p:spPr>
      </p:pic>
      <p:cxnSp>
        <p:nvCxnSpPr>
          <p:cNvPr id="5" name="Conector recto de flecha 4"/>
          <p:cNvCxnSpPr/>
          <p:nvPr/>
        </p:nvCxnSpPr>
        <p:spPr>
          <a:xfrm>
            <a:off x="7692705" y="1416049"/>
            <a:ext cx="1342402" cy="1116021"/>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6408636" y="1231383"/>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6" name="CuadroTexto 5"/>
          <p:cNvSpPr txBox="1"/>
          <p:nvPr/>
        </p:nvSpPr>
        <p:spPr>
          <a:xfrm>
            <a:off x="8867162" y="2146067"/>
            <a:ext cx="1007007" cy="184666"/>
          </a:xfrm>
          <a:prstGeom prst="rect">
            <a:avLst/>
          </a:prstGeom>
          <a:solidFill>
            <a:schemeClr val="bg2">
              <a:lumMod val="10000"/>
            </a:schemeClr>
          </a:solidFill>
        </p:spPr>
        <p:txBody>
          <a:bodyPr wrap="non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59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rotWithShape="1">
          <a:blip r:embed="rId2"/>
          <a:srcRect b="20878"/>
          <a:stretch/>
        </p:blipFill>
        <p:spPr>
          <a:xfrm>
            <a:off x="977568" y="955042"/>
            <a:ext cx="3772766" cy="4606859"/>
          </a:xfrm>
          <a:prstGeom prst="rect">
            <a:avLst/>
          </a:prstGeom>
        </p:spPr>
      </p:pic>
      <p:pic>
        <p:nvPicPr>
          <p:cNvPr id="8" name="Imagen 7"/>
          <p:cNvPicPr>
            <a:picLocks noChangeAspect="1"/>
          </p:cNvPicPr>
          <p:nvPr/>
        </p:nvPicPr>
        <p:blipFill rotWithShape="1">
          <a:blip r:embed="rId3"/>
          <a:srcRect t="16023"/>
          <a:stretch/>
        </p:blipFill>
        <p:spPr>
          <a:xfrm>
            <a:off x="7363462" y="2600587"/>
            <a:ext cx="3684864" cy="3649211"/>
          </a:xfrm>
          <a:prstGeom prst="rect">
            <a:avLst/>
          </a:prstGeom>
        </p:spPr>
      </p:pic>
      <p:sp>
        <p:nvSpPr>
          <p:cNvPr id="10" name="CuadroTexto 9"/>
          <p:cNvSpPr txBox="1"/>
          <p:nvPr/>
        </p:nvSpPr>
        <p:spPr>
          <a:xfrm>
            <a:off x="1166070" y="2130804"/>
            <a:ext cx="1710725" cy="215444"/>
          </a:xfrm>
          <a:prstGeom prst="rect">
            <a:avLst/>
          </a:prstGeom>
          <a:solidFill>
            <a:srgbClr val="EAEAEA"/>
          </a:solidFill>
        </p:spPr>
        <p:txBody>
          <a:bodyPr wrap="none" rtlCol="0">
            <a:spAutoFit/>
          </a:bodyPr>
          <a:lstStyle/>
          <a:p>
            <a:r>
              <a:rPr lang="es-MX" sz="800" dirty="0" smtClean="0">
                <a:solidFill>
                  <a:schemeClr val="tx1">
                    <a:lumMod val="85000"/>
                    <a:lumOff val="15000"/>
                  </a:schemeClr>
                </a:solidFill>
                <a:latin typeface="Arial" panose="020B0604020202020204" pitchFamily="34" charset="0"/>
                <a:cs typeface="Arial" panose="020B0604020202020204" pitchFamily="34" charset="0"/>
              </a:rPr>
              <a:t>DATO PRE LLENADO                 </a:t>
            </a:r>
            <a:endParaRPr lang="es-MX"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1166070" y="2610374"/>
            <a:ext cx="1333849" cy="215444"/>
          </a:xfrm>
          <a:prstGeom prst="rect">
            <a:avLst/>
          </a:prstGeom>
          <a:solidFill>
            <a:srgbClr val="EAEAEA"/>
          </a:solidFill>
        </p:spPr>
        <p:txBody>
          <a:bodyPr wrap="square" rtlCol="0">
            <a:spAutoFit/>
          </a:bodyPr>
          <a:lstStyle/>
          <a:p>
            <a:r>
              <a:rPr lang="es-MX" sz="800" dirty="0" smtClean="0">
                <a:solidFill>
                  <a:schemeClr val="tx1">
                    <a:lumMod val="85000"/>
                    <a:lumOff val="15000"/>
                  </a:schemeClr>
                </a:solidFill>
                <a:latin typeface="Arial" panose="020B0604020202020204" pitchFamily="34" charset="0"/>
                <a:cs typeface="Arial" panose="020B0604020202020204" pitchFamily="34" charset="0"/>
              </a:rPr>
              <a:t>DATO PRE LLENADO                 </a:t>
            </a:r>
            <a:endParaRPr lang="es-MX"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1166070" y="3089944"/>
            <a:ext cx="1710725" cy="215444"/>
          </a:xfrm>
          <a:prstGeom prst="rect">
            <a:avLst/>
          </a:prstGeom>
          <a:solidFill>
            <a:srgbClr val="EAEAEA"/>
          </a:solidFill>
        </p:spPr>
        <p:txBody>
          <a:bodyPr wrap="none" rtlCol="0">
            <a:spAutoFit/>
          </a:bodyPr>
          <a:lstStyle/>
          <a:p>
            <a:r>
              <a:rPr lang="es-MX" sz="800" dirty="0" smtClean="0">
                <a:solidFill>
                  <a:schemeClr val="tx1">
                    <a:lumMod val="85000"/>
                    <a:lumOff val="15000"/>
                  </a:schemeClr>
                </a:solidFill>
                <a:latin typeface="Arial" panose="020B0604020202020204" pitchFamily="34" charset="0"/>
                <a:cs typeface="Arial" panose="020B0604020202020204" pitchFamily="34" charset="0"/>
              </a:rPr>
              <a:t>DATO PRE LLENADO                 </a:t>
            </a:r>
            <a:endParaRPr lang="es-MX" sz="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3" name="CuadroTexto 12"/>
          <p:cNvSpPr txBox="1"/>
          <p:nvPr/>
        </p:nvSpPr>
        <p:spPr>
          <a:xfrm>
            <a:off x="1153226" y="4587316"/>
            <a:ext cx="1710725" cy="215444"/>
          </a:xfrm>
          <a:prstGeom prst="rect">
            <a:avLst/>
          </a:prstGeom>
          <a:solidFill>
            <a:srgbClr val="EAEAEA"/>
          </a:solidFill>
        </p:spPr>
        <p:txBody>
          <a:bodyPr wrap="none" rtlCol="0">
            <a:spAutoFit/>
          </a:bodyPr>
          <a:lstStyle/>
          <a:p>
            <a:r>
              <a:rPr lang="es-MX" sz="800" dirty="0" smtClean="0">
                <a:solidFill>
                  <a:schemeClr val="tx1">
                    <a:lumMod val="85000"/>
                    <a:lumOff val="15000"/>
                  </a:schemeClr>
                </a:solidFill>
                <a:latin typeface="Arial" panose="020B0604020202020204" pitchFamily="34" charset="0"/>
                <a:cs typeface="Arial" panose="020B0604020202020204" pitchFamily="34" charset="0"/>
              </a:rPr>
              <a:t>DATO PRE LLENADO                 </a:t>
            </a:r>
            <a:endParaRPr lang="es-MX" sz="800" dirty="0">
              <a:solidFill>
                <a:schemeClr val="tx1">
                  <a:lumMod val="85000"/>
                  <a:lumOff val="15000"/>
                </a:schemeClr>
              </a:solidFill>
              <a:latin typeface="Arial" panose="020B0604020202020204" pitchFamily="34" charset="0"/>
              <a:cs typeface="Arial" panose="020B0604020202020204" pitchFamily="34" charset="0"/>
            </a:endParaRPr>
          </a:p>
        </p:txBody>
      </p:sp>
      <p:cxnSp>
        <p:nvCxnSpPr>
          <p:cNvPr id="14" name="Conector recto de flecha 13"/>
          <p:cNvCxnSpPr/>
          <p:nvPr/>
        </p:nvCxnSpPr>
        <p:spPr>
          <a:xfrm flipH="1" flipV="1">
            <a:off x="3970158" y="2686230"/>
            <a:ext cx="1332000" cy="31866"/>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17" name="Conector recto de flecha 16"/>
          <p:cNvCxnSpPr/>
          <p:nvPr/>
        </p:nvCxnSpPr>
        <p:spPr>
          <a:xfrm flipH="1">
            <a:off x="4360247" y="2919369"/>
            <a:ext cx="1010874" cy="1157681"/>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18" name="Conector recto de flecha 17"/>
          <p:cNvCxnSpPr/>
          <p:nvPr/>
        </p:nvCxnSpPr>
        <p:spPr>
          <a:xfrm flipH="1">
            <a:off x="3120706" y="2825818"/>
            <a:ext cx="2181452" cy="1251232"/>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23" name="CuadroTexto 22"/>
          <p:cNvSpPr txBox="1"/>
          <p:nvPr/>
        </p:nvSpPr>
        <p:spPr>
          <a:xfrm>
            <a:off x="5349839" y="2533430"/>
            <a:ext cx="1146211" cy="369332"/>
          </a:xfrm>
          <a:prstGeom prst="rect">
            <a:avLst/>
          </a:prstGeom>
          <a:noFill/>
        </p:spPr>
        <p:txBody>
          <a:bodyPr wrap="none" rtlCol="0">
            <a:spAutoFit/>
          </a:bodyPr>
          <a:lstStyle/>
          <a:p>
            <a:r>
              <a:rPr lang="es-MX" b="1" dirty="0" smtClean="0">
                <a:solidFill>
                  <a:schemeClr val="accent2"/>
                </a:solidFill>
              </a:rPr>
              <a:t>LLENAR</a:t>
            </a:r>
            <a:endParaRPr lang="es-MX" b="1" dirty="0">
              <a:solidFill>
                <a:schemeClr val="accent2"/>
              </a:solidFill>
            </a:endParaRPr>
          </a:p>
        </p:txBody>
      </p:sp>
      <p:sp>
        <p:nvSpPr>
          <p:cNvPr id="24" name="CuadroTexto 23"/>
          <p:cNvSpPr txBox="1"/>
          <p:nvPr/>
        </p:nvSpPr>
        <p:spPr>
          <a:xfrm>
            <a:off x="5265085" y="3107138"/>
            <a:ext cx="1360023" cy="1015663"/>
          </a:xfrm>
          <a:prstGeom prst="rect">
            <a:avLst/>
          </a:prstGeom>
          <a:noFill/>
        </p:spPr>
        <p:txBody>
          <a:bodyPr wrap="square" rtlCol="0">
            <a:spAutoFit/>
          </a:bodyPr>
          <a:lstStyle/>
          <a:p>
            <a:r>
              <a:rPr lang="es-MX" sz="1200" b="1" dirty="0" smtClean="0">
                <a:solidFill>
                  <a:schemeClr val="accent2"/>
                </a:solidFill>
              </a:rPr>
              <a:t>SELECCIONAR </a:t>
            </a:r>
            <a:r>
              <a:rPr lang="es-MX" sz="1200" b="1" dirty="0">
                <a:solidFill>
                  <a:schemeClr val="accent2"/>
                </a:solidFill>
              </a:rPr>
              <a:t>NUMERO DEL 1 AL </a:t>
            </a:r>
            <a:r>
              <a:rPr lang="es-MX" sz="1200" b="1" dirty="0" smtClean="0">
                <a:solidFill>
                  <a:schemeClr val="accent2"/>
                </a:solidFill>
              </a:rPr>
              <a:t>6</a:t>
            </a:r>
          </a:p>
          <a:p>
            <a:r>
              <a:rPr lang="es-MX" sz="1200" b="1" dirty="0" smtClean="0">
                <a:solidFill>
                  <a:schemeClr val="accent2"/>
                </a:solidFill>
              </a:rPr>
              <a:t>SEGÚN VERTIENTE</a:t>
            </a:r>
            <a:endParaRPr lang="es-MX" sz="1200" b="1" dirty="0">
              <a:solidFill>
                <a:schemeClr val="accent2"/>
              </a:solidFill>
            </a:endParaRPr>
          </a:p>
        </p:txBody>
      </p:sp>
      <p:cxnSp>
        <p:nvCxnSpPr>
          <p:cNvPr id="25" name="Conector recto de flecha 24"/>
          <p:cNvCxnSpPr/>
          <p:nvPr/>
        </p:nvCxnSpPr>
        <p:spPr>
          <a:xfrm flipV="1">
            <a:off x="6496050" y="3011648"/>
            <a:ext cx="1062431" cy="40848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30" name="Conector recto de flecha 29"/>
          <p:cNvCxnSpPr/>
          <p:nvPr/>
        </p:nvCxnSpPr>
        <p:spPr>
          <a:xfrm flipV="1">
            <a:off x="6496050" y="3011649"/>
            <a:ext cx="2849286" cy="516842"/>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34" name="Conector recto de flecha 33"/>
          <p:cNvCxnSpPr/>
          <p:nvPr/>
        </p:nvCxnSpPr>
        <p:spPr>
          <a:xfrm flipV="1">
            <a:off x="6541699" y="3501042"/>
            <a:ext cx="990382" cy="140048"/>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37" name="Conector recto de flecha 36"/>
          <p:cNvCxnSpPr/>
          <p:nvPr/>
        </p:nvCxnSpPr>
        <p:spPr>
          <a:xfrm flipV="1">
            <a:off x="6581151" y="3498209"/>
            <a:ext cx="2764185" cy="310394"/>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44" name="Conector recto de flecha 43"/>
          <p:cNvCxnSpPr/>
          <p:nvPr/>
        </p:nvCxnSpPr>
        <p:spPr>
          <a:xfrm>
            <a:off x="6570313" y="3948970"/>
            <a:ext cx="999006" cy="1995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cxnSp>
        <p:nvCxnSpPr>
          <p:cNvPr id="52" name="Conector recto de flecha 51"/>
          <p:cNvCxnSpPr/>
          <p:nvPr/>
        </p:nvCxnSpPr>
        <p:spPr>
          <a:xfrm flipV="1">
            <a:off x="6648913" y="4459809"/>
            <a:ext cx="880198" cy="17002"/>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54" name="CuadroTexto 53"/>
          <p:cNvSpPr txBox="1"/>
          <p:nvPr/>
        </p:nvSpPr>
        <p:spPr>
          <a:xfrm>
            <a:off x="4719175" y="4298322"/>
            <a:ext cx="2644064" cy="430887"/>
          </a:xfrm>
          <a:prstGeom prst="rect">
            <a:avLst/>
          </a:prstGeom>
          <a:noFill/>
        </p:spPr>
        <p:txBody>
          <a:bodyPr wrap="square" rtlCol="0">
            <a:spAutoFit/>
          </a:bodyPr>
          <a:lstStyle/>
          <a:p>
            <a:r>
              <a:rPr lang="es-MX" sz="1050" b="1" dirty="0" smtClean="0">
                <a:solidFill>
                  <a:schemeClr val="accent2"/>
                </a:solidFill>
              </a:rPr>
              <a:t>AÑOS COMPLETOS SEGÚN CONSTANCIA DE ANTIGÜEDAD</a:t>
            </a:r>
            <a:endParaRPr lang="es-MX" sz="1050" b="1" dirty="0">
              <a:solidFill>
                <a:schemeClr val="accent2"/>
              </a:solidFill>
            </a:endParaRPr>
          </a:p>
        </p:txBody>
      </p:sp>
      <p:sp>
        <p:nvSpPr>
          <p:cNvPr id="55" name="CuadroTexto 54"/>
          <p:cNvSpPr txBox="1"/>
          <p:nvPr/>
        </p:nvSpPr>
        <p:spPr>
          <a:xfrm>
            <a:off x="4718952" y="4815688"/>
            <a:ext cx="2260688" cy="577081"/>
          </a:xfrm>
          <a:prstGeom prst="rect">
            <a:avLst/>
          </a:prstGeom>
          <a:noFill/>
        </p:spPr>
        <p:txBody>
          <a:bodyPr wrap="square" rtlCol="0">
            <a:spAutoFit/>
          </a:bodyPr>
          <a:lstStyle/>
          <a:p>
            <a:r>
              <a:rPr lang="es-MX" sz="1050" b="1" dirty="0" smtClean="0">
                <a:solidFill>
                  <a:schemeClr val="accent2"/>
                </a:solidFill>
              </a:rPr>
              <a:t>GRADO DE ESTUDIOS AVALADO CON DOCUMENTO OFICIAL A PRESENTAR</a:t>
            </a:r>
            <a:endParaRPr lang="es-MX" sz="1050" b="1" dirty="0">
              <a:solidFill>
                <a:schemeClr val="accent2"/>
              </a:solidFill>
            </a:endParaRPr>
          </a:p>
        </p:txBody>
      </p:sp>
      <p:cxnSp>
        <p:nvCxnSpPr>
          <p:cNvPr id="56" name="Conector recto de flecha 55"/>
          <p:cNvCxnSpPr/>
          <p:nvPr/>
        </p:nvCxnSpPr>
        <p:spPr>
          <a:xfrm flipV="1">
            <a:off x="6541699" y="4932040"/>
            <a:ext cx="968216" cy="3566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58" name="CuadroTexto 57"/>
          <p:cNvSpPr txBox="1"/>
          <p:nvPr/>
        </p:nvSpPr>
        <p:spPr>
          <a:xfrm>
            <a:off x="4718952" y="5467934"/>
            <a:ext cx="2260688" cy="577081"/>
          </a:xfrm>
          <a:prstGeom prst="rect">
            <a:avLst/>
          </a:prstGeom>
          <a:noFill/>
        </p:spPr>
        <p:txBody>
          <a:bodyPr wrap="square" rtlCol="0">
            <a:spAutoFit/>
          </a:bodyPr>
          <a:lstStyle/>
          <a:p>
            <a:r>
              <a:rPr lang="es-MX" sz="1050" b="1" dirty="0" smtClean="0">
                <a:solidFill>
                  <a:schemeClr val="accent2"/>
                </a:solidFill>
              </a:rPr>
              <a:t>TECLEAR CALIFICACION OBTENIDA EN EL CURSO DEL CECADE</a:t>
            </a:r>
            <a:endParaRPr lang="es-MX" sz="1050" b="1" dirty="0">
              <a:solidFill>
                <a:schemeClr val="accent2"/>
              </a:solidFill>
            </a:endParaRPr>
          </a:p>
        </p:txBody>
      </p:sp>
      <p:cxnSp>
        <p:nvCxnSpPr>
          <p:cNvPr id="59" name="Conector recto de flecha 58"/>
          <p:cNvCxnSpPr/>
          <p:nvPr/>
        </p:nvCxnSpPr>
        <p:spPr>
          <a:xfrm flipV="1">
            <a:off x="6892969" y="5415226"/>
            <a:ext cx="676350" cy="227660"/>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
        <p:nvSpPr>
          <p:cNvPr id="62" name="CuadroTexto 61"/>
          <p:cNvSpPr txBox="1"/>
          <p:nvPr/>
        </p:nvSpPr>
        <p:spPr>
          <a:xfrm>
            <a:off x="5302158" y="6243520"/>
            <a:ext cx="4720707" cy="577081"/>
          </a:xfrm>
          <a:prstGeom prst="rect">
            <a:avLst/>
          </a:prstGeom>
          <a:noFill/>
        </p:spPr>
        <p:txBody>
          <a:bodyPr wrap="square" rtlCol="0">
            <a:spAutoFit/>
          </a:bodyPr>
          <a:lstStyle/>
          <a:p>
            <a:pPr algn="ctr"/>
            <a:r>
              <a:rPr lang="es-MX" sz="1050" b="1" dirty="0" smtClean="0">
                <a:solidFill>
                  <a:schemeClr val="accent2"/>
                </a:solidFill>
              </a:rPr>
              <a:t>PRESIONAR PARA GUARDAR LOS DATOS</a:t>
            </a:r>
          </a:p>
          <a:p>
            <a:pPr algn="ctr"/>
            <a:r>
              <a:rPr lang="es-ES" sz="1050" b="1" i="1" u="sng" dirty="0" smtClean="0">
                <a:solidFill>
                  <a:schemeClr val="accent2"/>
                </a:solidFill>
              </a:rPr>
              <a:t>“UNA VEZ GUARDADOS LOS DATOS YA NO PODRÁS HACER MODIFICACIONES”</a:t>
            </a:r>
            <a:endParaRPr lang="es-MX" sz="1050" b="1" i="1" u="sng" dirty="0">
              <a:solidFill>
                <a:schemeClr val="accent2"/>
              </a:solidFill>
            </a:endParaRPr>
          </a:p>
        </p:txBody>
      </p:sp>
      <p:cxnSp>
        <p:nvCxnSpPr>
          <p:cNvPr id="63" name="Conector recto de flecha 62"/>
          <p:cNvCxnSpPr/>
          <p:nvPr/>
        </p:nvCxnSpPr>
        <p:spPr>
          <a:xfrm flipV="1">
            <a:off x="9083615" y="6082053"/>
            <a:ext cx="1226455" cy="266989"/>
          </a:xfrm>
          <a:prstGeom prst="straightConnector1">
            <a:avLst/>
          </a:prstGeom>
          <a:ln w="28575">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65564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COMPLETAR CAPTURA DE DATOS</a:t>
            </a:r>
            <a:endParaRPr lang="es-MX" dirty="0"/>
          </a:p>
        </p:txBody>
      </p:sp>
      <p:pic>
        <p:nvPicPr>
          <p:cNvPr id="4" name="Marcador de contenido 3"/>
          <p:cNvPicPr>
            <a:picLocks noGrp="1" noChangeAspect="1"/>
          </p:cNvPicPr>
          <p:nvPr>
            <p:ph idx="1"/>
          </p:nvPr>
        </p:nvPicPr>
        <p:blipFill>
          <a:blip r:embed="rId2"/>
          <a:stretch>
            <a:fillRect/>
          </a:stretch>
        </p:blipFill>
        <p:spPr>
          <a:xfrm>
            <a:off x="3960387" y="2281159"/>
            <a:ext cx="4277322" cy="27912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5" name="Conector recto de flecha 4"/>
          <p:cNvCxnSpPr/>
          <p:nvPr/>
        </p:nvCxnSpPr>
        <p:spPr>
          <a:xfrm flipH="1">
            <a:off x="6392575" y="4362275"/>
            <a:ext cx="2412000" cy="329322"/>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7" name="CuadroTexto 6"/>
          <p:cNvSpPr txBox="1"/>
          <p:nvPr/>
        </p:nvSpPr>
        <p:spPr>
          <a:xfrm>
            <a:off x="8883941" y="4157604"/>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332988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2"/>
          <a:stretch>
            <a:fillRect/>
          </a:stretch>
        </p:blipFill>
        <p:spPr>
          <a:xfrm>
            <a:off x="1440860" y="2156856"/>
            <a:ext cx="8678812" cy="4271532"/>
          </a:xfrm>
          <a:prstGeom prst="rect">
            <a:avLst/>
          </a:prstGeom>
        </p:spPr>
      </p:pic>
      <p:sp>
        <p:nvSpPr>
          <p:cNvPr id="2" name="Título 1"/>
          <p:cNvSpPr>
            <a:spLocks noGrp="1"/>
          </p:cNvSpPr>
          <p:nvPr>
            <p:ph type="title"/>
          </p:nvPr>
        </p:nvSpPr>
        <p:spPr/>
        <p:txBody>
          <a:bodyPr>
            <a:normAutofit/>
          </a:bodyPr>
          <a:lstStyle/>
          <a:p>
            <a:r>
              <a:rPr lang="es-MX" sz="4400" dirty="0" smtClean="0"/>
              <a:t>IMPRIMIR CÉDULA DE EVALUACIÓN DEL DESEMPEÑO LABORAL</a:t>
            </a:r>
            <a:endParaRPr lang="es-MX" sz="4400" dirty="0"/>
          </a:p>
        </p:txBody>
      </p:sp>
      <p:cxnSp>
        <p:nvCxnSpPr>
          <p:cNvPr id="5" name="Conector recto de flecha 4"/>
          <p:cNvCxnSpPr/>
          <p:nvPr/>
        </p:nvCxnSpPr>
        <p:spPr>
          <a:xfrm flipH="1" flipV="1">
            <a:off x="9714595" y="3321609"/>
            <a:ext cx="720000" cy="161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8" name="CuadroTexto 7"/>
          <p:cNvSpPr txBox="1"/>
          <p:nvPr/>
        </p:nvSpPr>
        <p:spPr>
          <a:xfrm>
            <a:off x="8781170" y="2184924"/>
            <a:ext cx="1007007" cy="184666"/>
          </a:xfrm>
          <a:prstGeom prst="rect">
            <a:avLst/>
          </a:prstGeom>
          <a:solidFill>
            <a:schemeClr val="bg2">
              <a:lumMod val="10000"/>
            </a:schemeClr>
          </a:solidFill>
        </p:spPr>
        <p:txBody>
          <a:bodyPr wrap="non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3135912" y="3225670"/>
            <a:ext cx="1744909"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NOMBRE DEL PARTICIPANTE</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5889592" y="3208375"/>
            <a:ext cx="980078"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DATO PRE LLENADO</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5006188" y="3208375"/>
            <a:ext cx="912698"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RFCPRELLENADO</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10476333" y="3145996"/>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277759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90571" y="1201539"/>
            <a:ext cx="9991286" cy="4920148"/>
          </a:xfrm>
          <a:prstGeom prst="rect">
            <a:avLst/>
          </a:prstGeom>
        </p:spPr>
      </p:pic>
      <p:sp>
        <p:nvSpPr>
          <p:cNvPr id="8" name="CuadroTexto 7"/>
          <p:cNvSpPr txBox="1"/>
          <p:nvPr/>
        </p:nvSpPr>
        <p:spPr>
          <a:xfrm>
            <a:off x="9469078" y="1256690"/>
            <a:ext cx="1301504"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3006004" y="2431307"/>
            <a:ext cx="1744909"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NOMBRE DEL PARTICIPANTE</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6321085" y="2422224"/>
            <a:ext cx="895939" cy="169277"/>
          </a:xfrm>
          <a:prstGeom prst="rect">
            <a:avLst/>
          </a:prstGeom>
          <a:solidFill>
            <a:schemeClr val="bg1"/>
          </a:solidFill>
        </p:spPr>
        <p:txBody>
          <a:bodyPr wrap="square" rtlCol="0">
            <a:spAutoFit/>
          </a:bodyPr>
          <a:lstStyle/>
          <a:p>
            <a:r>
              <a:rPr lang="es-MX" sz="500" dirty="0" smtClean="0">
                <a:solidFill>
                  <a:schemeClr val="tx1">
                    <a:lumMod val="65000"/>
                    <a:lumOff val="35000"/>
                  </a:schemeClr>
                </a:solidFill>
                <a:latin typeface="Arial" panose="020B0604020202020204" pitchFamily="34" charset="0"/>
                <a:cs typeface="Arial" panose="020B0604020202020204" pitchFamily="34" charset="0"/>
              </a:rPr>
              <a:t>DATO PRE LLENADO</a:t>
            </a:r>
            <a:endParaRPr lang="es-MX" sz="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CuadroTexto 10"/>
          <p:cNvSpPr txBox="1"/>
          <p:nvPr/>
        </p:nvSpPr>
        <p:spPr>
          <a:xfrm>
            <a:off x="5254523" y="2422888"/>
            <a:ext cx="912698"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RFCPRELLENADO</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CuadroTexto 11"/>
          <p:cNvSpPr txBox="1"/>
          <p:nvPr/>
        </p:nvSpPr>
        <p:spPr>
          <a:xfrm>
            <a:off x="10573243" y="2894018"/>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pic>
        <p:nvPicPr>
          <p:cNvPr id="3" name="Imagen 2"/>
          <p:cNvPicPr>
            <a:picLocks noChangeAspect="1"/>
          </p:cNvPicPr>
          <p:nvPr/>
        </p:nvPicPr>
        <p:blipFill>
          <a:blip r:embed="rId3"/>
          <a:stretch>
            <a:fillRect/>
          </a:stretch>
        </p:blipFill>
        <p:spPr>
          <a:xfrm>
            <a:off x="9018165" y="2047130"/>
            <a:ext cx="1652630" cy="384177"/>
          </a:xfrm>
          <a:prstGeom prst="rect">
            <a:avLst/>
          </a:prstGeom>
        </p:spPr>
      </p:pic>
      <p:cxnSp>
        <p:nvCxnSpPr>
          <p:cNvPr id="5" name="Conector recto de flecha 4"/>
          <p:cNvCxnSpPr>
            <a:stCxn id="12" idx="0"/>
          </p:cNvCxnSpPr>
          <p:nvPr/>
        </p:nvCxnSpPr>
        <p:spPr>
          <a:xfrm flipH="1" flipV="1">
            <a:off x="10573243" y="2273416"/>
            <a:ext cx="642035" cy="620602"/>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6180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771037" y="1110749"/>
            <a:ext cx="10075684" cy="4974671"/>
          </a:xfrm>
          <a:prstGeom prst="rect">
            <a:avLst/>
          </a:prstGeom>
        </p:spPr>
      </p:pic>
      <p:cxnSp>
        <p:nvCxnSpPr>
          <p:cNvPr id="7" name="Conector recto de flecha 6"/>
          <p:cNvCxnSpPr/>
          <p:nvPr/>
        </p:nvCxnSpPr>
        <p:spPr>
          <a:xfrm flipV="1">
            <a:off x="8498048" y="1328545"/>
            <a:ext cx="92294" cy="169861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8510" y="2790837"/>
            <a:ext cx="2044662" cy="389427"/>
          </a:xfrm>
          <a:prstGeom prst="rect">
            <a:avLst/>
          </a:prstGeom>
        </p:spPr>
      </p:pic>
      <p:sp>
        <p:nvSpPr>
          <p:cNvPr id="20" name="CuadroTexto 19"/>
          <p:cNvSpPr txBox="1"/>
          <p:nvPr/>
        </p:nvSpPr>
        <p:spPr>
          <a:xfrm>
            <a:off x="7741298" y="295725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21" name="CuadroTexto 20"/>
          <p:cNvSpPr txBox="1"/>
          <p:nvPr/>
        </p:nvSpPr>
        <p:spPr>
          <a:xfrm>
            <a:off x="2233070" y="3326589"/>
            <a:ext cx="1839158" cy="369332"/>
          </a:xfrm>
          <a:prstGeom prst="rect">
            <a:avLst/>
          </a:prstGeom>
          <a:noFill/>
        </p:spPr>
        <p:txBody>
          <a:bodyPr wrap="none" rtlCol="0">
            <a:spAutoFit/>
          </a:bodyPr>
          <a:lstStyle/>
          <a:p>
            <a:r>
              <a:rPr lang="es-MX" b="1" dirty="0" smtClean="0">
                <a:solidFill>
                  <a:schemeClr val="accent2"/>
                </a:solidFill>
              </a:rPr>
              <a:t>IMPORTANTE</a:t>
            </a:r>
            <a:endParaRPr lang="es-MX" b="1" dirty="0">
              <a:solidFill>
                <a:schemeClr val="accent2"/>
              </a:solidFill>
            </a:endParaRPr>
          </a:p>
        </p:txBody>
      </p:sp>
      <p:sp>
        <p:nvSpPr>
          <p:cNvPr id="22" name="Rectángulo 21"/>
          <p:cNvSpPr/>
          <p:nvPr/>
        </p:nvSpPr>
        <p:spPr>
          <a:xfrm>
            <a:off x="4877462" y="3358300"/>
            <a:ext cx="1544053" cy="123302"/>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23" name="Conector recto de flecha 22"/>
          <p:cNvCxnSpPr/>
          <p:nvPr/>
        </p:nvCxnSpPr>
        <p:spPr>
          <a:xfrm flipV="1">
            <a:off x="4123270" y="3511255"/>
            <a:ext cx="823490" cy="1233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pic>
        <p:nvPicPr>
          <p:cNvPr id="26" name="Imagen 25"/>
          <p:cNvPicPr>
            <a:picLocks noChangeAspect="1"/>
          </p:cNvPicPr>
          <p:nvPr/>
        </p:nvPicPr>
        <p:blipFill>
          <a:blip r:embed="rId4"/>
          <a:stretch>
            <a:fillRect/>
          </a:stretch>
        </p:blipFill>
        <p:spPr>
          <a:xfrm>
            <a:off x="341014" y="3854585"/>
            <a:ext cx="4536448" cy="381855"/>
          </a:xfrm>
          <a:prstGeom prst="rect">
            <a:avLst/>
          </a:prstGeom>
          <a:ln w="28575">
            <a:solidFill>
              <a:schemeClr val="accent2">
                <a:lumMod val="75000"/>
              </a:schemeClr>
            </a:solidFill>
          </a:ln>
        </p:spPr>
      </p:pic>
    </p:spTree>
    <p:extLst>
      <p:ext uri="{BB962C8B-B14F-4D97-AF65-F5344CB8AC3E}">
        <p14:creationId xmlns:p14="http://schemas.microsoft.com/office/powerpoint/2010/main" val="41152220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912020" y="1690200"/>
            <a:ext cx="9077493" cy="4462943"/>
          </a:xfrm>
          <a:prstGeom prst="rect">
            <a:avLst/>
          </a:prstGeom>
        </p:spPr>
      </p:pic>
      <p:sp>
        <p:nvSpPr>
          <p:cNvPr id="2" name="Título 1"/>
          <p:cNvSpPr>
            <a:spLocks noGrp="1"/>
          </p:cNvSpPr>
          <p:nvPr>
            <p:ph type="title"/>
          </p:nvPr>
        </p:nvSpPr>
        <p:spPr>
          <a:xfrm>
            <a:off x="1088136" y="572420"/>
            <a:ext cx="10058400" cy="1609344"/>
          </a:xfrm>
        </p:spPr>
        <p:txBody>
          <a:bodyPr>
            <a:normAutofit/>
          </a:bodyPr>
          <a:lstStyle/>
          <a:p>
            <a:r>
              <a:rPr lang="es-MX" sz="4800" dirty="0" smtClean="0"/>
              <a:t>IMPRIMIR CÉDULA DE INSCRIPCIÓN</a:t>
            </a:r>
            <a:endParaRPr lang="es-MX" sz="4800" dirty="0"/>
          </a:p>
        </p:txBody>
      </p:sp>
      <p:sp>
        <p:nvSpPr>
          <p:cNvPr id="6" name="CuadroTexto 5"/>
          <p:cNvSpPr txBox="1"/>
          <p:nvPr/>
        </p:nvSpPr>
        <p:spPr>
          <a:xfrm>
            <a:off x="8510301" y="1715367"/>
            <a:ext cx="1128649"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10403401" y="2324863"/>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8" name="CuadroTexto 7"/>
          <p:cNvSpPr txBox="1"/>
          <p:nvPr/>
        </p:nvSpPr>
        <p:spPr>
          <a:xfrm>
            <a:off x="2660311" y="2778115"/>
            <a:ext cx="1744909"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NOMBRE DEL PARTICIPANTE</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5656610" y="2785810"/>
            <a:ext cx="895939" cy="169277"/>
          </a:xfrm>
          <a:prstGeom prst="rect">
            <a:avLst/>
          </a:prstGeom>
          <a:solidFill>
            <a:schemeClr val="bg1"/>
          </a:solidFill>
        </p:spPr>
        <p:txBody>
          <a:bodyPr wrap="square" rtlCol="0">
            <a:spAutoFit/>
          </a:bodyPr>
          <a:lstStyle/>
          <a:p>
            <a:r>
              <a:rPr lang="es-MX" sz="500" dirty="0" smtClean="0">
                <a:solidFill>
                  <a:schemeClr val="tx1">
                    <a:lumMod val="65000"/>
                    <a:lumOff val="35000"/>
                  </a:schemeClr>
                </a:solidFill>
                <a:latin typeface="Arial" panose="020B0604020202020204" pitchFamily="34" charset="0"/>
                <a:cs typeface="Arial" panose="020B0604020202020204" pitchFamily="34" charset="0"/>
              </a:rPr>
              <a:t>DATO PRE LLENADO</a:t>
            </a:r>
            <a:endParaRPr lang="es-MX" sz="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4631993" y="2778085"/>
            <a:ext cx="912698"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RFCPRELLENADO</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3"/>
          <a:stretch>
            <a:fillRect/>
          </a:stretch>
        </p:blipFill>
        <p:spPr>
          <a:xfrm>
            <a:off x="8089080" y="2408753"/>
            <a:ext cx="1549870" cy="393835"/>
          </a:xfrm>
          <a:prstGeom prst="rect">
            <a:avLst/>
          </a:prstGeom>
        </p:spPr>
      </p:pic>
      <p:cxnSp>
        <p:nvCxnSpPr>
          <p:cNvPr id="5" name="Conector recto de flecha 4"/>
          <p:cNvCxnSpPr/>
          <p:nvPr/>
        </p:nvCxnSpPr>
        <p:spPr>
          <a:xfrm flipH="1" flipV="1">
            <a:off x="9556138" y="2509529"/>
            <a:ext cx="847093" cy="9872"/>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078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50571" y="1071576"/>
            <a:ext cx="10350829" cy="509163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8307" y="2862842"/>
            <a:ext cx="2015701" cy="447077"/>
          </a:xfrm>
          <a:prstGeom prst="rect">
            <a:avLst/>
          </a:prstGeom>
        </p:spPr>
      </p:pic>
      <p:cxnSp>
        <p:nvCxnSpPr>
          <p:cNvPr id="12" name="Conector recto de flecha 11"/>
          <p:cNvCxnSpPr/>
          <p:nvPr/>
        </p:nvCxnSpPr>
        <p:spPr>
          <a:xfrm flipV="1">
            <a:off x="8729393" y="1323975"/>
            <a:ext cx="166957" cy="1511354"/>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3" name="CuadroTexto 12"/>
          <p:cNvSpPr txBox="1"/>
          <p:nvPr/>
        </p:nvSpPr>
        <p:spPr>
          <a:xfrm>
            <a:off x="8124928" y="2862842"/>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177344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845359"/>
            <a:ext cx="10058400" cy="1609344"/>
          </a:xfrm>
        </p:spPr>
        <p:txBody>
          <a:bodyPr/>
          <a:lstStyle/>
          <a:p>
            <a:r>
              <a:rPr lang="es-MX" dirty="0" smtClean="0"/>
              <a:t>OBJETIVO</a:t>
            </a:r>
            <a:endParaRPr lang="es-MX" dirty="0"/>
          </a:p>
        </p:txBody>
      </p:sp>
      <p:sp>
        <p:nvSpPr>
          <p:cNvPr id="3" name="Marcador de contenido 2"/>
          <p:cNvSpPr>
            <a:spLocks noGrp="1"/>
          </p:cNvSpPr>
          <p:nvPr>
            <p:ph idx="1"/>
          </p:nvPr>
        </p:nvSpPr>
        <p:spPr>
          <a:xfrm>
            <a:off x="1069848" y="2482135"/>
            <a:ext cx="10058400" cy="4050792"/>
          </a:xfrm>
        </p:spPr>
        <p:txBody>
          <a:bodyPr/>
          <a:lstStyle/>
          <a:p>
            <a:pPr marL="0" indent="0">
              <a:buNone/>
            </a:pPr>
            <a:r>
              <a:rPr lang="es-ES" dirty="0"/>
              <a:t>Estimado(a) participante:</a:t>
            </a:r>
            <a:br>
              <a:rPr lang="es-ES" dirty="0"/>
            </a:br>
            <a:endParaRPr lang="es-ES" dirty="0" smtClean="0"/>
          </a:p>
          <a:p>
            <a:pPr marL="0" indent="0" algn="just">
              <a:buNone/>
            </a:pPr>
            <a:r>
              <a:rPr lang="es-ES" dirty="0" smtClean="0"/>
              <a:t>El </a:t>
            </a:r>
            <a:r>
              <a:rPr lang="es-ES" dirty="0"/>
              <a:t>propósito de este instructivo es ofrecerte una guía para el uso de la plataforma </a:t>
            </a:r>
            <a:r>
              <a:rPr lang="es-ES" b="1" dirty="0"/>
              <a:t>“SEED Sistema de Operaciones Educativas”</a:t>
            </a:r>
            <a:r>
              <a:rPr lang="es-ES" dirty="0"/>
              <a:t>, herramienta mediante la cual podrás generar tu expediente de participación en el programa de Carrera Administrativa.</a:t>
            </a:r>
          </a:p>
          <a:p>
            <a:pPr marL="0" indent="0" algn="just">
              <a:buNone/>
            </a:pPr>
            <a:r>
              <a:rPr lang="es-ES" dirty="0"/>
              <a:t>En este documento encontrarás las indicaciones necesarias para </a:t>
            </a:r>
            <a:r>
              <a:rPr lang="es-ES" dirty="0" smtClean="0"/>
              <a:t>elaborar y subir la </a:t>
            </a:r>
            <a:r>
              <a:rPr lang="es-ES" dirty="0"/>
              <a:t>documentación requerida para tu registro.</a:t>
            </a:r>
          </a:p>
          <a:p>
            <a:pPr marL="0" indent="0" algn="just">
              <a:buNone/>
            </a:pPr>
            <a:r>
              <a:rPr lang="es-ES" dirty="0"/>
              <a:t>¡Bienvenido(a) a tu proceso dentro de </a:t>
            </a:r>
            <a:r>
              <a:rPr lang="es-ES" b="1" dirty="0"/>
              <a:t>“SEED Sistema de Operaciones Educativas”</a:t>
            </a:r>
            <a:r>
              <a:rPr lang="es-ES" dirty="0"/>
              <a:t>!</a:t>
            </a:r>
          </a:p>
        </p:txBody>
      </p:sp>
    </p:spTree>
    <p:extLst>
      <p:ext uri="{BB962C8B-B14F-4D97-AF65-F5344CB8AC3E}">
        <p14:creationId xmlns:p14="http://schemas.microsoft.com/office/powerpoint/2010/main" val="2858476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1235243" y="1681865"/>
            <a:ext cx="8762659" cy="4308155"/>
          </a:xfrm>
          <a:prstGeom prst="rect">
            <a:avLst/>
          </a:prstGeom>
        </p:spPr>
      </p:pic>
      <p:sp>
        <p:nvSpPr>
          <p:cNvPr id="2" name="Título 1"/>
          <p:cNvSpPr>
            <a:spLocks noGrp="1"/>
          </p:cNvSpPr>
          <p:nvPr>
            <p:ph type="title"/>
          </p:nvPr>
        </p:nvSpPr>
        <p:spPr>
          <a:xfrm>
            <a:off x="1088136" y="553370"/>
            <a:ext cx="10058400" cy="1609344"/>
          </a:xfrm>
        </p:spPr>
        <p:txBody>
          <a:bodyPr/>
          <a:lstStyle/>
          <a:p>
            <a:r>
              <a:rPr lang="es-MX" dirty="0" smtClean="0"/>
              <a:t>Subir documentos</a:t>
            </a:r>
            <a:endParaRPr lang="es-MX" dirty="0"/>
          </a:p>
        </p:txBody>
      </p:sp>
      <p:sp>
        <p:nvSpPr>
          <p:cNvPr id="6" name="CuadroTexto 5"/>
          <p:cNvSpPr txBox="1"/>
          <p:nvPr/>
        </p:nvSpPr>
        <p:spPr>
          <a:xfrm>
            <a:off x="8543857" y="1715367"/>
            <a:ext cx="1178983"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6377900" y="128896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8" name="CuadroTexto 7"/>
          <p:cNvSpPr txBox="1"/>
          <p:nvPr/>
        </p:nvSpPr>
        <p:spPr>
          <a:xfrm>
            <a:off x="2916567" y="2736248"/>
            <a:ext cx="1744909"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NOMBRE DEL PARTICIPANTE</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5775987" y="2761415"/>
            <a:ext cx="895939" cy="169277"/>
          </a:xfrm>
          <a:prstGeom prst="rect">
            <a:avLst/>
          </a:prstGeom>
          <a:solidFill>
            <a:schemeClr val="bg1"/>
          </a:solidFill>
        </p:spPr>
        <p:txBody>
          <a:bodyPr wrap="square" rtlCol="0">
            <a:spAutoFit/>
          </a:bodyPr>
          <a:lstStyle/>
          <a:p>
            <a:r>
              <a:rPr lang="es-MX" sz="500" dirty="0" smtClean="0">
                <a:solidFill>
                  <a:schemeClr val="tx1">
                    <a:lumMod val="65000"/>
                    <a:lumOff val="35000"/>
                  </a:schemeClr>
                </a:solidFill>
                <a:latin typeface="Arial" panose="020B0604020202020204" pitchFamily="34" charset="0"/>
                <a:cs typeface="Arial" panose="020B0604020202020204" pitchFamily="34" charset="0"/>
              </a:rPr>
              <a:t>DATO PRE LLENADO</a:t>
            </a:r>
            <a:endParaRPr lang="es-MX" sz="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4875274" y="2752918"/>
            <a:ext cx="912698"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RFCPRELLENADO</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3"/>
          <a:stretch>
            <a:fillRect/>
          </a:stretch>
        </p:blipFill>
        <p:spPr>
          <a:xfrm>
            <a:off x="8188993" y="2420141"/>
            <a:ext cx="1468073" cy="341274"/>
          </a:xfrm>
          <a:prstGeom prst="rect">
            <a:avLst/>
          </a:prstGeom>
        </p:spPr>
      </p:pic>
      <p:cxnSp>
        <p:nvCxnSpPr>
          <p:cNvPr id="5" name="Conector recto de flecha 4"/>
          <p:cNvCxnSpPr/>
          <p:nvPr/>
        </p:nvCxnSpPr>
        <p:spPr>
          <a:xfrm>
            <a:off x="6960140" y="1580147"/>
            <a:ext cx="1298927" cy="1002242"/>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7664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NOMENCLATURA</a:t>
            </a:r>
            <a:endParaRPr lang="es-MX" dirty="0"/>
          </a:p>
        </p:txBody>
      </p:sp>
      <p:sp>
        <p:nvSpPr>
          <p:cNvPr id="4" name="CuadroTexto 3"/>
          <p:cNvSpPr txBox="1"/>
          <p:nvPr/>
        </p:nvSpPr>
        <p:spPr>
          <a:xfrm>
            <a:off x="1088136" y="2400839"/>
            <a:ext cx="9784232" cy="3139321"/>
          </a:xfrm>
          <a:prstGeom prst="rect">
            <a:avLst/>
          </a:prstGeom>
          <a:noFill/>
        </p:spPr>
        <p:txBody>
          <a:bodyPr wrap="square" rtlCol="0">
            <a:spAutoFit/>
          </a:bodyPr>
          <a:lstStyle/>
          <a:p>
            <a:pPr algn="just"/>
            <a:r>
              <a:rPr lang="es-MX" b="1" dirty="0" smtClean="0">
                <a:solidFill>
                  <a:schemeClr val="accent2"/>
                </a:solidFill>
              </a:rPr>
              <a:t>Se deberá tener previamente el archivo PDF con el documento escaneado y nombrado de la siguiente manera:</a:t>
            </a:r>
          </a:p>
          <a:p>
            <a:endParaRPr lang="es-ES" b="1" dirty="0">
              <a:solidFill>
                <a:schemeClr val="accent2"/>
              </a:solidFill>
            </a:endParaRPr>
          </a:p>
          <a:p>
            <a:endParaRPr lang="es-ES" b="1" dirty="0" smtClean="0">
              <a:solidFill>
                <a:schemeClr val="accent2"/>
              </a:solidFill>
            </a:endParaRPr>
          </a:p>
          <a:p>
            <a:endParaRPr lang="es-ES" b="1" dirty="0">
              <a:solidFill>
                <a:schemeClr val="accent2"/>
              </a:solidFill>
            </a:endParaRPr>
          </a:p>
          <a:p>
            <a:endParaRPr lang="es-ES" b="1" dirty="0" smtClean="0">
              <a:solidFill>
                <a:schemeClr val="accent2"/>
              </a:solidFill>
            </a:endParaRPr>
          </a:p>
          <a:p>
            <a:endParaRPr lang="es-ES" b="1" dirty="0">
              <a:solidFill>
                <a:schemeClr val="accent2"/>
              </a:solidFill>
            </a:endParaRPr>
          </a:p>
          <a:p>
            <a:endParaRPr lang="es-ES" b="1" dirty="0" smtClean="0">
              <a:solidFill>
                <a:schemeClr val="accent2"/>
              </a:solidFill>
            </a:endParaRPr>
          </a:p>
          <a:p>
            <a:endParaRPr lang="es-ES" b="1" dirty="0">
              <a:solidFill>
                <a:schemeClr val="accent2"/>
              </a:solidFill>
            </a:endParaRPr>
          </a:p>
          <a:p>
            <a:endParaRPr lang="es-ES" b="1" dirty="0" smtClean="0">
              <a:solidFill>
                <a:schemeClr val="accent2"/>
              </a:solidFill>
            </a:endParaRPr>
          </a:p>
          <a:p>
            <a:endParaRPr lang="es-MX" b="1" dirty="0">
              <a:solidFill>
                <a:schemeClr val="accent2"/>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272917996"/>
              </p:ext>
            </p:extLst>
          </p:nvPr>
        </p:nvGraphicFramePr>
        <p:xfrm>
          <a:off x="2967486" y="3481312"/>
          <a:ext cx="5848710" cy="1280160"/>
        </p:xfrm>
        <a:graphic>
          <a:graphicData uri="http://schemas.openxmlformats.org/drawingml/2006/table">
            <a:tbl>
              <a:tblPr firstRow="1" firstCol="1" bandRow="1"/>
              <a:tblGrid>
                <a:gridCol w="3710103">
                  <a:extLst>
                    <a:ext uri="{9D8B030D-6E8A-4147-A177-3AD203B41FA5}">
                      <a16:colId xmlns:a16="http://schemas.microsoft.com/office/drawing/2014/main" val="1785849005"/>
                    </a:ext>
                  </a:extLst>
                </a:gridCol>
                <a:gridCol w="2138607">
                  <a:extLst>
                    <a:ext uri="{9D8B030D-6E8A-4147-A177-3AD203B41FA5}">
                      <a16:colId xmlns:a16="http://schemas.microsoft.com/office/drawing/2014/main" val="2207916543"/>
                    </a:ext>
                  </a:extLst>
                </a:gridCol>
              </a:tblGrid>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Cédula de Inscripción</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CURP_INSCRIPCION</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5111889"/>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Cédula de evaluación del desempeño laboral</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CURP_EVALUACION</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987329"/>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Constancia de antigüedad en el servicio</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effectLst/>
                          <a:latin typeface="Tahoma" panose="020B0604030504040204" pitchFamily="34" charset="0"/>
                          <a:ea typeface="Times New Roman" panose="02020603050405020304" pitchFamily="18" charset="0"/>
                          <a:cs typeface="Times New Roman" panose="02020603050405020304" pitchFamily="18" charset="0"/>
                        </a:rPr>
                        <a:t>CURP_SERVICIO</a:t>
                      </a:r>
                      <a:endParaRPr lang="es-MX"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513369"/>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Constancia de curso de capacitación (CECADE) </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effectLst/>
                          <a:latin typeface="Tahoma" panose="020B0604030504040204" pitchFamily="34" charset="0"/>
                          <a:ea typeface="Times New Roman" panose="02020603050405020304" pitchFamily="18" charset="0"/>
                          <a:cs typeface="Times New Roman" panose="02020603050405020304" pitchFamily="18" charset="0"/>
                        </a:rPr>
                        <a:t>CURP_CURSO</a:t>
                      </a:r>
                      <a:endParaRPr lang="es-MX"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411491"/>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Comprobante máximo grado de estudios</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a:effectLst/>
                          <a:latin typeface="Tahoma" panose="020B0604030504040204" pitchFamily="34" charset="0"/>
                          <a:ea typeface="Times New Roman" panose="02020603050405020304" pitchFamily="18" charset="0"/>
                          <a:cs typeface="Times New Roman" panose="02020603050405020304" pitchFamily="18" charset="0"/>
                        </a:rPr>
                        <a:t>CURP_ESTUDIOS</a:t>
                      </a:r>
                      <a:endParaRPr lang="es-MX"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490709"/>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Copia último talón de pago</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CURP_TALON</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124578"/>
                  </a:ext>
                </a:extLst>
              </a:tr>
              <a:tr h="0">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Copia dictamen de carrera administrativa</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200" dirty="0">
                          <a:effectLst/>
                          <a:latin typeface="Tahoma" panose="020B0604030504040204" pitchFamily="34" charset="0"/>
                          <a:ea typeface="Times New Roman" panose="02020603050405020304" pitchFamily="18" charset="0"/>
                          <a:cs typeface="Times New Roman" panose="02020603050405020304" pitchFamily="18" charset="0"/>
                        </a:rPr>
                        <a:t>CURP_DICTAMEN</a:t>
                      </a:r>
                      <a:endParaRPr lang="es-MX"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304346"/>
                  </a:ext>
                </a:extLst>
              </a:tr>
            </a:tbl>
          </a:graphicData>
        </a:graphic>
      </p:graphicFrame>
    </p:spTree>
    <p:extLst>
      <p:ext uri="{BB962C8B-B14F-4D97-AF65-F5344CB8AC3E}">
        <p14:creationId xmlns:p14="http://schemas.microsoft.com/office/powerpoint/2010/main" val="3790733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270" b="1"/>
          <a:stretch/>
        </p:blipFill>
        <p:spPr>
          <a:xfrm>
            <a:off x="3613241" y="1964602"/>
            <a:ext cx="4772691" cy="3268215"/>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3822413" y="2850346"/>
            <a:ext cx="1428597" cy="246221"/>
          </a:xfrm>
          <a:prstGeom prst="rect">
            <a:avLst/>
          </a:prstGeom>
          <a:solidFill>
            <a:schemeClr val="bg1"/>
          </a:solidFill>
        </p:spPr>
        <p:txBody>
          <a:bodyPr wrap="square" rtlCol="0">
            <a:spAutoFit/>
          </a:bodyPr>
          <a:lstStyle/>
          <a:p>
            <a:r>
              <a:rPr lang="es-MX" sz="1000" b="1" dirty="0" smtClean="0">
                <a:solidFill>
                  <a:schemeClr val="tx1">
                    <a:lumMod val="65000"/>
                    <a:lumOff val="35000"/>
                  </a:schemeClr>
                </a:solidFill>
                <a:latin typeface="Arial" panose="020B0604020202020204" pitchFamily="34" charset="0"/>
                <a:cs typeface="Arial" panose="020B0604020202020204" pitchFamily="34" charset="0"/>
              </a:rPr>
              <a:t>RFC PRELLENADO</a:t>
            </a:r>
            <a:endParaRPr lang="es-MX" sz="10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7" name="Conector recto de flecha 6"/>
          <p:cNvCxnSpPr/>
          <p:nvPr/>
        </p:nvCxnSpPr>
        <p:spPr>
          <a:xfrm flipH="1" flipV="1">
            <a:off x="7867169" y="3543004"/>
            <a:ext cx="1044000" cy="1500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8" name="CuadroTexto 7"/>
          <p:cNvSpPr txBox="1"/>
          <p:nvPr/>
        </p:nvSpPr>
        <p:spPr>
          <a:xfrm>
            <a:off x="9001445" y="3358338"/>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170956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t="270" b="1"/>
          <a:stretch/>
        </p:blipFill>
        <p:spPr>
          <a:xfrm>
            <a:off x="3613241" y="1964602"/>
            <a:ext cx="4772691" cy="3268215"/>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3822413" y="2850346"/>
            <a:ext cx="1428597" cy="246221"/>
          </a:xfrm>
          <a:prstGeom prst="rect">
            <a:avLst/>
          </a:prstGeom>
          <a:solidFill>
            <a:schemeClr val="bg1"/>
          </a:solidFill>
        </p:spPr>
        <p:txBody>
          <a:bodyPr wrap="square" rtlCol="0">
            <a:spAutoFit/>
          </a:bodyPr>
          <a:lstStyle/>
          <a:p>
            <a:r>
              <a:rPr lang="es-MX" sz="1000" b="1" dirty="0" smtClean="0">
                <a:solidFill>
                  <a:schemeClr val="tx1">
                    <a:lumMod val="65000"/>
                    <a:lumOff val="35000"/>
                  </a:schemeClr>
                </a:solidFill>
                <a:latin typeface="Arial" panose="020B0604020202020204" pitchFamily="34" charset="0"/>
                <a:cs typeface="Arial" panose="020B0604020202020204" pitchFamily="34" charset="0"/>
              </a:rPr>
              <a:t>RFC PRELLENADO</a:t>
            </a:r>
            <a:endParaRPr lang="es-MX" sz="10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7" name="Conector recto de flecha 6"/>
          <p:cNvCxnSpPr/>
          <p:nvPr/>
        </p:nvCxnSpPr>
        <p:spPr>
          <a:xfrm>
            <a:off x="2918106" y="4127383"/>
            <a:ext cx="904307" cy="1123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8" name="CuadroTexto 7"/>
          <p:cNvSpPr txBox="1"/>
          <p:nvPr/>
        </p:nvSpPr>
        <p:spPr>
          <a:xfrm>
            <a:off x="1634037" y="394271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2558888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704478" y="2550608"/>
            <a:ext cx="4763165" cy="3267531"/>
          </a:xfrm>
          <a:prstGeom prst="rect">
            <a:avLst/>
          </a:prstGeom>
        </p:spPr>
      </p:pic>
      <p:sp>
        <p:nvSpPr>
          <p:cNvPr id="5" name="CuadroTexto 4"/>
          <p:cNvSpPr txBox="1"/>
          <p:nvPr/>
        </p:nvSpPr>
        <p:spPr>
          <a:xfrm>
            <a:off x="3848688" y="3406544"/>
            <a:ext cx="1428597" cy="246221"/>
          </a:xfrm>
          <a:prstGeom prst="rect">
            <a:avLst/>
          </a:prstGeom>
          <a:solidFill>
            <a:schemeClr val="bg1"/>
          </a:solidFill>
        </p:spPr>
        <p:txBody>
          <a:bodyPr wrap="square" rtlCol="0">
            <a:spAutoFit/>
          </a:bodyPr>
          <a:lstStyle/>
          <a:p>
            <a:r>
              <a:rPr lang="es-MX" sz="1000" b="1" dirty="0" smtClean="0">
                <a:solidFill>
                  <a:schemeClr val="tx1">
                    <a:lumMod val="65000"/>
                    <a:lumOff val="35000"/>
                  </a:schemeClr>
                </a:solidFill>
                <a:latin typeface="Arial" panose="020B0604020202020204" pitchFamily="34" charset="0"/>
                <a:cs typeface="Arial" panose="020B0604020202020204" pitchFamily="34" charset="0"/>
              </a:rPr>
              <a:t>RFC PRELLENADO</a:t>
            </a:r>
            <a:endParaRPr lang="es-MX" sz="1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6" name="Título 1"/>
          <p:cNvSpPr>
            <a:spLocks noGrp="1"/>
          </p:cNvSpPr>
          <p:nvPr>
            <p:ph type="title"/>
          </p:nvPr>
        </p:nvSpPr>
        <p:spPr>
          <a:xfrm>
            <a:off x="1069848" y="862319"/>
            <a:ext cx="10058400" cy="1609344"/>
          </a:xfrm>
        </p:spPr>
        <p:txBody>
          <a:bodyPr/>
          <a:lstStyle/>
          <a:p>
            <a:r>
              <a:rPr lang="es-MX" dirty="0" smtClean="0"/>
              <a:t>Elegir documento a subir</a:t>
            </a:r>
            <a:endParaRPr lang="es-MX" dirty="0"/>
          </a:p>
        </p:txBody>
      </p:sp>
      <p:cxnSp>
        <p:nvCxnSpPr>
          <p:cNvPr id="8" name="Conector recto de flecha 7"/>
          <p:cNvCxnSpPr/>
          <p:nvPr/>
        </p:nvCxnSpPr>
        <p:spPr>
          <a:xfrm flipH="1" flipV="1">
            <a:off x="8020192" y="4651463"/>
            <a:ext cx="1044000" cy="1500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9154468" y="446679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385132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71194" y="1436032"/>
            <a:ext cx="8467475" cy="4782473"/>
          </a:xfrm>
          <a:prstGeom prst="rect">
            <a:avLst/>
          </a:prstGeom>
        </p:spPr>
      </p:pic>
      <p:sp>
        <p:nvSpPr>
          <p:cNvPr id="5" name="CuadroTexto 4"/>
          <p:cNvSpPr txBox="1"/>
          <p:nvPr/>
        </p:nvSpPr>
        <p:spPr>
          <a:xfrm>
            <a:off x="1851385" y="963626"/>
            <a:ext cx="8107091" cy="369332"/>
          </a:xfrm>
          <a:prstGeom prst="rect">
            <a:avLst/>
          </a:prstGeom>
          <a:noFill/>
        </p:spPr>
        <p:txBody>
          <a:bodyPr wrap="none" rtlCol="0">
            <a:spAutoFit/>
          </a:bodyPr>
          <a:lstStyle/>
          <a:p>
            <a:r>
              <a:rPr lang="es-MX" b="1" dirty="0" smtClean="0">
                <a:solidFill>
                  <a:schemeClr val="accent2"/>
                </a:solidFill>
              </a:rPr>
              <a:t>Seleccionar el archivo en formato PDF en la ruta donde está guardado</a:t>
            </a:r>
            <a:endParaRPr lang="es-MX" b="1" dirty="0">
              <a:solidFill>
                <a:schemeClr val="accent2"/>
              </a:solidFill>
            </a:endParaRPr>
          </a:p>
        </p:txBody>
      </p:sp>
      <p:cxnSp>
        <p:nvCxnSpPr>
          <p:cNvPr id="6" name="Conector recto de flecha 5"/>
          <p:cNvCxnSpPr/>
          <p:nvPr/>
        </p:nvCxnSpPr>
        <p:spPr>
          <a:xfrm flipV="1">
            <a:off x="7794090" y="5944045"/>
            <a:ext cx="705878" cy="340933"/>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7" name="CuadroTexto 6"/>
          <p:cNvSpPr txBox="1"/>
          <p:nvPr/>
        </p:nvSpPr>
        <p:spPr>
          <a:xfrm>
            <a:off x="6510021" y="6136913"/>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9" name="CuadroTexto 8"/>
          <p:cNvSpPr txBox="1"/>
          <p:nvPr/>
        </p:nvSpPr>
        <p:spPr>
          <a:xfrm>
            <a:off x="3366285" y="5582916"/>
            <a:ext cx="3250853" cy="215444"/>
          </a:xfrm>
          <a:prstGeom prst="rect">
            <a:avLst/>
          </a:prstGeom>
          <a:noFill/>
        </p:spPr>
        <p:txBody>
          <a:bodyPr wrap="square" rtlCol="0">
            <a:spAutoFit/>
          </a:bodyPr>
          <a:lstStyle/>
          <a:p>
            <a:r>
              <a:rPr lang="es-MX" sz="800" dirty="0" smtClean="0">
                <a:solidFill>
                  <a:schemeClr val="tx1">
                    <a:lumMod val="65000"/>
                    <a:lumOff val="35000"/>
                  </a:schemeClr>
                </a:solidFill>
                <a:latin typeface="Arial" panose="020B0604020202020204" pitchFamily="34" charset="0"/>
                <a:cs typeface="Arial" panose="020B0604020202020204" pitchFamily="34" charset="0"/>
              </a:rPr>
              <a:t>CURP_Curso.PDF</a:t>
            </a:r>
            <a:endParaRPr lang="es-MX" sz="8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448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700128" y="1795234"/>
            <a:ext cx="4791744" cy="3267531"/>
          </a:xfrm>
          <a:prstGeom prst="rect">
            <a:avLst/>
          </a:prstGeom>
          <a:ln>
            <a:noFill/>
          </a:ln>
          <a:effectLst>
            <a:outerShdw blurRad="190500" algn="tl" rotWithShape="0">
              <a:srgbClr val="000000">
                <a:alpha val="70000"/>
              </a:srgbClr>
            </a:outerShdw>
          </a:effectLst>
        </p:spPr>
      </p:pic>
      <p:sp>
        <p:nvSpPr>
          <p:cNvPr id="6" name="CuadroTexto 5"/>
          <p:cNvSpPr txBox="1"/>
          <p:nvPr/>
        </p:nvSpPr>
        <p:spPr>
          <a:xfrm>
            <a:off x="5005906" y="3892854"/>
            <a:ext cx="3250853" cy="246221"/>
          </a:xfrm>
          <a:prstGeom prst="rect">
            <a:avLst/>
          </a:prstGeom>
          <a:solidFill>
            <a:schemeClr val="bg1"/>
          </a:solidFill>
        </p:spPr>
        <p:txBody>
          <a:bodyPr wrap="square" rtlCol="0">
            <a:spAutoFit/>
          </a:bodyPr>
          <a:lstStyle/>
          <a:p>
            <a:r>
              <a:rPr lang="es-MX" sz="1000" dirty="0" smtClean="0">
                <a:solidFill>
                  <a:schemeClr val="tx1">
                    <a:lumMod val="65000"/>
                    <a:lumOff val="35000"/>
                  </a:schemeClr>
                </a:solidFill>
                <a:latin typeface="Arial" panose="020B0604020202020204" pitchFamily="34" charset="0"/>
                <a:cs typeface="Arial" panose="020B0604020202020204" pitchFamily="34" charset="0"/>
              </a:rPr>
              <a:t>CURP_Curso.PDF</a:t>
            </a:r>
            <a:endParaRPr lang="es-MX"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3858627" y="2651170"/>
            <a:ext cx="1428597" cy="246221"/>
          </a:xfrm>
          <a:prstGeom prst="rect">
            <a:avLst/>
          </a:prstGeom>
          <a:solidFill>
            <a:schemeClr val="bg1"/>
          </a:solidFill>
        </p:spPr>
        <p:txBody>
          <a:bodyPr wrap="square" rtlCol="0">
            <a:spAutoFit/>
          </a:bodyPr>
          <a:lstStyle/>
          <a:p>
            <a:r>
              <a:rPr lang="es-MX" sz="1000" b="1" dirty="0" smtClean="0">
                <a:solidFill>
                  <a:schemeClr val="tx1">
                    <a:lumMod val="65000"/>
                    <a:lumOff val="35000"/>
                  </a:schemeClr>
                </a:solidFill>
                <a:latin typeface="Arial" panose="020B0604020202020204" pitchFamily="34" charset="0"/>
                <a:cs typeface="Arial" panose="020B0604020202020204" pitchFamily="34" charset="0"/>
              </a:rPr>
              <a:t>RFC PRELLENADO</a:t>
            </a:r>
            <a:endParaRPr lang="es-MX" sz="10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8" name="Conector recto de flecha 7"/>
          <p:cNvCxnSpPr/>
          <p:nvPr/>
        </p:nvCxnSpPr>
        <p:spPr>
          <a:xfrm flipH="1" flipV="1">
            <a:off x="8129719" y="4629722"/>
            <a:ext cx="1044000" cy="1500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9263995" y="4445056"/>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4216367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983849" y="1715367"/>
            <a:ext cx="8915764" cy="4383429"/>
          </a:xfrm>
          <a:prstGeom prst="rect">
            <a:avLst/>
          </a:prstGeom>
        </p:spPr>
      </p:pic>
      <p:sp>
        <p:nvSpPr>
          <p:cNvPr id="2" name="Título 1"/>
          <p:cNvSpPr>
            <a:spLocks noGrp="1"/>
          </p:cNvSpPr>
          <p:nvPr>
            <p:ph type="title"/>
          </p:nvPr>
        </p:nvSpPr>
        <p:spPr>
          <a:xfrm>
            <a:off x="1066990" y="573631"/>
            <a:ext cx="10058400" cy="1609344"/>
          </a:xfrm>
        </p:spPr>
        <p:txBody>
          <a:bodyPr/>
          <a:lstStyle/>
          <a:p>
            <a:r>
              <a:rPr lang="es-MX" dirty="0" smtClean="0"/>
              <a:t>ver documentos</a:t>
            </a:r>
            <a:endParaRPr lang="es-MX" dirty="0"/>
          </a:p>
        </p:txBody>
      </p:sp>
      <p:sp>
        <p:nvSpPr>
          <p:cNvPr id="6" name="CuadroTexto 5"/>
          <p:cNvSpPr txBox="1"/>
          <p:nvPr/>
        </p:nvSpPr>
        <p:spPr>
          <a:xfrm>
            <a:off x="8510301" y="1757312"/>
            <a:ext cx="1044760"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7748612" y="3741075"/>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
        <p:nvSpPr>
          <p:cNvPr id="8" name="CuadroTexto 7"/>
          <p:cNvSpPr txBox="1"/>
          <p:nvPr/>
        </p:nvSpPr>
        <p:spPr>
          <a:xfrm>
            <a:off x="2693867" y="2811671"/>
            <a:ext cx="1744909" cy="184666"/>
          </a:xfrm>
          <a:prstGeom prst="rect">
            <a:avLst/>
          </a:prstGeom>
          <a:solidFill>
            <a:schemeClr val="bg1"/>
          </a:solidFill>
        </p:spPr>
        <p:txBody>
          <a:bodyPr wrap="square" rtlCol="0">
            <a:spAutoFit/>
          </a:bodyPr>
          <a:lstStyle/>
          <a:p>
            <a:r>
              <a:rPr lang="es-MX" sz="600" dirty="0" smtClean="0">
                <a:solidFill>
                  <a:schemeClr val="tx1">
                    <a:lumMod val="65000"/>
                    <a:lumOff val="35000"/>
                  </a:schemeClr>
                </a:solidFill>
                <a:latin typeface="Arial" panose="020B0604020202020204" pitchFamily="34" charset="0"/>
                <a:cs typeface="Arial" panose="020B0604020202020204" pitchFamily="34" charset="0"/>
              </a:rPr>
              <a:t>NOMBRE DEL PARTICIPANTE</a:t>
            </a:r>
            <a:endParaRPr lang="es-MX" sz="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CuadroTexto 8"/>
          <p:cNvSpPr txBox="1"/>
          <p:nvPr/>
        </p:nvSpPr>
        <p:spPr>
          <a:xfrm>
            <a:off x="5648221" y="2819366"/>
            <a:ext cx="895939" cy="169277"/>
          </a:xfrm>
          <a:prstGeom prst="rect">
            <a:avLst/>
          </a:prstGeom>
          <a:solidFill>
            <a:schemeClr val="bg1"/>
          </a:solidFill>
        </p:spPr>
        <p:txBody>
          <a:bodyPr wrap="square" rtlCol="0">
            <a:spAutoFit/>
          </a:bodyPr>
          <a:lstStyle/>
          <a:p>
            <a:r>
              <a:rPr lang="es-MX" sz="500" dirty="0" smtClean="0">
                <a:solidFill>
                  <a:schemeClr val="tx1">
                    <a:lumMod val="65000"/>
                    <a:lumOff val="35000"/>
                  </a:schemeClr>
                </a:solidFill>
                <a:latin typeface="Arial" panose="020B0604020202020204" pitchFamily="34" charset="0"/>
                <a:cs typeface="Arial" panose="020B0604020202020204" pitchFamily="34" charset="0"/>
              </a:rPr>
              <a:t>DATO PRE LLENADO</a:t>
            </a:r>
            <a:endParaRPr lang="es-MX" sz="5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uadroTexto 9"/>
          <p:cNvSpPr txBox="1"/>
          <p:nvPr/>
        </p:nvSpPr>
        <p:spPr>
          <a:xfrm>
            <a:off x="4691573" y="2804749"/>
            <a:ext cx="912698" cy="169277"/>
          </a:xfrm>
          <a:prstGeom prst="rect">
            <a:avLst/>
          </a:prstGeom>
          <a:solidFill>
            <a:schemeClr val="bg1"/>
          </a:solidFill>
        </p:spPr>
        <p:txBody>
          <a:bodyPr wrap="square" rtlCol="0">
            <a:spAutoFit/>
          </a:bodyPr>
          <a:lstStyle/>
          <a:p>
            <a:r>
              <a:rPr lang="es-MX" sz="500" dirty="0" smtClean="0">
                <a:solidFill>
                  <a:schemeClr val="tx1">
                    <a:lumMod val="65000"/>
                    <a:lumOff val="35000"/>
                  </a:schemeClr>
                </a:solidFill>
                <a:latin typeface="Arial" panose="020B0604020202020204" pitchFamily="34" charset="0"/>
                <a:cs typeface="Arial" panose="020B0604020202020204" pitchFamily="34" charset="0"/>
              </a:rPr>
              <a:t>RFCPRELLENADO</a:t>
            </a:r>
            <a:endParaRPr lang="es-MX" sz="5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2" name="Imagen 11"/>
          <p:cNvPicPr>
            <a:picLocks noChangeAspect="1"/>
          </p:cNvPicPr>
          <p:nvPr/>
        </p:nvPicPr>
        <p:blipFill>
          <a:blip r:embed="rId3"/>
          <a:stretch>
            <a:fillRect/>
          </a:stretch>
        </p:blipFill>
        <p:spPr>
          <a:xfrm>
            <a:off x="8050900" y="2470939"/>
            <a:ext cx="1468073" cy="341274"/>
          </a:xfrm>
          <a:prstGeom prst="rect">
            <a:avLst/>
          </a:prstGeom>
        </p:spPr>
      </p:pic>
      <p:cxnSp>
        <p:nvCxnSpPr>
          <p:cNvPr id="5" name="Conector recto de flecha 4"/>
          <p:cNvCxnSpPr/>
          <p:nvPr/>
        </p:nvCxnSpPr>
        <p:spPr>
          <a:xfrm flipV="1">
            <a:off x="8217523" y="2753634"/>
            <a:ext cx="0" cy="1023294"/>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47678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t="196"/>
          <a:stretch/>
        </p:blipFill>
        <p:spPr>
          <a:xfrm>
            <a:off x="3709654" y="1958195"/>
            <a:ext cx="4772691" cy="2947385"/>
          </a:xfrm>
          <a:prstGeom prst="rect">
            <a:avLst/>
          </a:prstGeom>
        </p:spPr>
      </p:pic>
      <p:sp>
        <p:nvSpPr>
          <p:cNvPr id="5" name="CuadroTexto 4"/>
          <p:cNvSpPr txBox="1"/>
          <p:nvPr/>
        </p:nvSpPr>
        <p:spPr>
          <a:xfrm>
            <a:off x="3756043" y="2106055"/>
            <a:ext cx="2071401" cy="338554"/>
          </a:xfrm>
          <a:prstGeom prst="rect">
            <a:avLst/>
          </a:prstGeom>
          <a:solidFill>
            <a:schemeClr val="bg1"/>
          </a:solidFill>
        </p:spPr>
        <p:txBody>
          <a:bodyPr wrap="none" rtlCol="0">
            <a:spAutoFit/>
          </a:bodyPr>
          <a:lstStyle/>
          <a:p>
            <a:r>
              <a:rPr lang="es-ES" sz="1600" b="1" dirty="0" smtClean="0">
                <a:latin typeface="Arial" panose="020B0604020202020204" pitchFamily="34" charset="0"/>
                <a:cs typeface="Arial" panose="020B0604020202020204" pitchFamily="34" charset="0"/>
              </a:rPr>
              <a:t>RFC PRELLENADO</a:t>
            </a:r>
            <a:endParaRPr lang="es-MX" sz="1600" b="1" dirty="0">
              <a:latin typeface="Arial" panose="020B0604020202020204" pitchFamily="34" charset="0"/>
              <a:cs typeface="Arial" panose="020B0604020202020204" pitchFamily="34" charset="0"/>
            </a:endParaRPr>
          </a:p>
        </p:txBody>
      </p:sp>
      <p:sp>
        <p:nvSpPr>
          <p:cNvPr id="6" name="CuadroTexto 5"/>
          <p:cNvSpPr txBox="1"/>
          <p:nvPr/>
        </p:nvSpPr>
        <p:spPr>
          <a:xfrm>
            <a:off x="6478627" y="3526584"/>
            <a:ext cx="1118263" cy="207749"/>
          </a:xfrm>
          <a:prstGeom prst="rect">
            <a:avLst/>
          </a:prstGeom>
          <a:solidFill>
            <a:srgbClr val="F7F7F7"/>
          </a:solidFill>
        </p:spPr>
        <p:txBody>
          <a:bodyPr wrap="square" rtlCol="0">
            <a:spAutoFit/>
          </a:bodyPr>
          <a:lstStyle/>
          <a:p>
            <a:r>
              <a:rPr lang="es-MX" sz="750" b="1" dirty="0" smtClean="0">
                <a:solidFill>
                  <a:schemeClr val="tx1">
                    <a:lumMod val="65000"/>
                    <a:lumOff val="35000"/>
                  </a:schemeClr>
                </a:solidFill>
                <a:latin typeface="Arial" panose="020B0604020202020204" pitchFamily="34" charset="0"/>
                <a:cs typeface="Arial" panose="020B0604020202020204" pitchFamily="34" charset="0"/>
              </a:rPr>
              <a:t>      </a:t>
            </a:r>
            <a:r>
              <a:rPr lang="es-MX" sz="750" b="1" dirty="0" err="1" smtClean="0">
                <a:solidFill>
                  <a:schemeClr val="tx1">
                    <a:lumMod val="65000"/>
                    <a:lumOff val="35000"/>
                  </a:schemeClr>
                </a:solidFill>
                <a:latin typeface="Arial" panose="020B0604020202020204" pitchFamily="34" charset="0"/>
                <a:cs typeface="Arial" panose="020B0604020202020204" pitchFamily="34" charset="0"/>
              </a:rPr>
              <a:t>CURP_Curso</a:t>
            </a:r>
            <a:endParaRPr lang="es-MX" sz="75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3090343" y="1450808"/>
            <a:ext cx="6049413" cy="369332"/>
          </a:xfrm>
          <a:prstGeom prst="rect">
            <a:avLst/>
          </a:prstGeom>
          <a:noFill/>
        </p:spPr>
        <p:txBody>
          <a:bodyPr wrap="none" rtlCol="0">
            <a:spAutoFit/>
          </a:bodyPr>
          <a:lstStyle/>
          <a:p>
            <a:r>
              <a:rPr lang="es-MX" b="1" dirty="0" smtClean="0">
                <a:solidFill>
                  <a:schemeClr val="accent2"/>
                </a:solidFill>
              </a:rPr>
              <a:t>Aquí aparecerán todos los archivos que haya subido</a:t>
            </a:r>
            <a:endParaRPr lang="es-MX" b="1" dirty="0">
              <a:solidFill>
                <a:schemeClr val="accent2"/>
              </a:solidFill>
            </a:endParaRPr>
          </a:p>
        </p:txBody>
      </p:sp>
      <p:sp>
        <p:nvSpPr>
          <p:cNvPr id="8" name="CuadroTexto 7"/>
          <p:cNvSpPr txBox="1"/>
          <p:nvPr/>
        </p:nvSpPr>
        <p:spPr>
          <a:xfrm>
            <a:off x="4580116" y="3561694"/>
            <a:ext cx="1123123" cy="207749"/>
          </a:xfrm>
          <a:prstGeom prst="rect">
            <a:avLst/>
          </a:prstGeom>
          <a:solidFill>
            <a:srgbClr val="F7F7F7"/>
          </a:solidFill>
        </p:spPr>
        <p:txBody>
          <a:bodyPr wrap="square" rtlCol="0">
            <a:spAutoFit/>
          </a:bodyPr>
          <a:lstStyle/>
          <a:p>
            <a:r>
              <a:rPr lang="es-MX" sz="750" b="1" dirty="0" smtClean="0">
                <a:solidFill>
                  <a:schemeClr val="tx1">
                    <a:lumMod val="65000"/>
                    <a:lumOff val="35000"/>
                  </a:schemeClr>
                </a:solidFill>
                <a:latin typeface="Arial" panose="020B0604020202020204" pitchFamily="34" charset="0"/>
                <a:cs typeface="Arial" panose="020B0604020202020204" pitchFamily="34" charset="0"/>
              </a:rPr>
              <a:t>    </a:t>
            </a:r>
            <a:r>
              <a:rPr lang="es-MX" sz="750" b="1" dirty="0" err="1" smtClean="0">
                <a:solidFill>
                  <a:schemeClr val="tx1">
                    <a:lumMod val="65000"/>
                    <a:lumOff val="35000"/>
                  </a:schemeClr>
                </a:solidFill>
                <a:latin typeface="Arial" panose="020B0604020202020204" pitchFamily="34" charset="0"/>
                <a:cs typeface="Arial" panose="020B0604020202020204" pitchFamily="34" charset="0"/>
              </a:rPr>
              <a:t>CURP_Estudios</a:t>
            </a:r>
            <a:endParaRPr lang="es-MX" sz="75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16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1371145" y="1852205"/>
            <a:ext cx="8898932" cy="4347393"/>
          </a:xfrm>
          <a:prstGeom prst="rect">
            <a:avLst/>
          </a:prstGeom>
        </p:spPr>
      </p:pic>
      <p:sp>
        <p:nvSpPr>
          <p:cNvPr id="2" name="Título 1"/>
          <p:cNvSpPr>
            <a:spLocks noGrp="1"/>
          </p:cNvSpPr>
          <p:nvPr>
            <p:ph type="title"/>
          </p:nvPr>
        </p:nvSpPr>
        <p:spPr>
          <a:xfrm>
            <a:off x="1066990" y="573631"/>
            <a:ext cx="10058400" cy="1609344"/>
          </a:xfrm>
        </p:spPr>
        <p:txBody>
          <a:bodyPr/>
          <a:lstStyle/>
          <a:p>
            <a:r>
              <a:rPr lang="es-MX" dirty="0" smtClean="0"/>
              <a:t>descargables</a:t>
            </a:r>
            <a:endParaRPr lang="es-MX" dirty="0"/>
          </a:p>
        </p:txBody>
      </p:sp>
      <p:sp>
        <p:nvSpPr>
          <p:cNvPr id="6" name="CuadroTexto 5"/>
          <p:cNvSpPr txBox="1"/>
          <p:nvPr/>
        </p:nvSpPr>
        <p:spPr>
          <a:xfrm>
            <a:off x="8907116" y="1903961"/>
            <a:ext cx="1044760"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cxnSp>
        <p:nvCxnSpPr>
          <p:cNvPr id="10" name="Conector recto de flecha 9"/>
          <p:cNvCxnSpPr/>
          <p:nvPr/>
        </p:nvCxnSpPr>
        <p:spPr>
          <a:xfrm flipH="1" flipV="1">
            <a:off x="2065350" y="3145979"/>
            <a:ext cx="1044000" cy="15008"/>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1" name="CuadroTexto 10"/>
          <p:cNvSpPr txBox="1"/>
          <p:nvPr/>
        </p:nvSpPr>
        <p:spPr>
          <a:xfrm>
            <a:off x="3199626" y="2961313"/>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568512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43411" y="2349081"/>
            <a:ext cx="9784232" cy="2585323"/>
          </a:xfrm>
          <a:prstGeom prst="rect">
            <a:avLst/>
          </a:prstGeom>
          <a:noFill/>
        </p:spPr>
        <p:txBody>
          <a:bodyPr wrap="square" rtlCol="0">
            <a:spAutoFit/>
          </a:bodyPr>
          <a:lstStyle/>
          <a:p>
            <a:pPr algn="just"/>
            <a:r>
              <a:rPr lang="es-MX" b="1" dirty="0" smtClean="0">
                <a:solidFill>
                  <a:schemeClr val="accent2"/>
                </a:solidFill>
              </a:rPr>
              <a:t>La </a:t>
            </a:r>
            <a:r>
              <a:rPr lang="es-ES" b="1" dirty="0">
                <a:solidFill>
                  <a:schemeClr val="accent2"/>
                </a:solidFill>
              </a:rPr>
              <a:t>Cédula de Evaluación del </a:t>
            </a:r>
            <a:r>
              <a:rPr lang="es-ES" b="1" dirty="0" smtClean="0">
                <a:solidFill>
                  <a:schemeClr val="accent2"/>
                </a:solidFill>
              </a:rPr>
              <a:t>Desempeño Laboral </a:t>
            </a:r>
            <a:r>
              <a:rPr lang="es-ES" b="1" dirty="0">
                <a:solidFill>
                  <a:schemeClr val="accent2"/>
                </a:solidFill>
              </a:rPr>
              <a:t>SIN </a:t>
            </a:r>
            <a:r>
              <a:rPr lang="es-ES" b="1" dirty="0" smtClean="0">
                <a:solidFill>
                  <a:schemeClr val="accent2"/>
                </a:solidFill>
              </a:rPr>
              <a:t>VALOR, la puedes utilizar para solicitarle a tu jefe directo de manera NO OFICIAL tus calificaciones (no se requieren firmas ni sellos), ya que esta cédula NO TIENE VALIDEZ.  Este formato lo podrás encontrar en el apartado de Descargables.</a:t>
            </a:r>
          </a:p>
          <a:p>
            <a:pPr algn="just"/>
            <a:endParaRPr lang="es-ES" b="1" dirty="0">
              <a:solidFill>
                <a:schemeClr val="accent2"/>
              </a:solidFill>
            </a:endParaRPr>
          </a:p>
          <a:p>
            <a:pPr algn="just"/>
            <a:r>
              <a:rPr lang="es-ES" b="1" dirty="0" smtClean="0">
                <a:solidFill>
                  <a:schemeClr val="accent2"/>
                </a:solidFill>
              </a:rPr>
              <a:t>Una vez que te llenó esta cédula podrás comenzar con la captura de datos en esta plataforma, para que puedas generar </a:t>
            </a:r>
            <a:r>
              <a:rPr lang="es-MX" b="1" dirty="0">
                <a:solidFill>
                  <a:schemeClr val="accent2"/>
                </a:solidFill>
              </a:rPr>
              <a:t>La </a:t>
            </a:r>
            <a:r>
              <a:rPr lang="es-ES" b="1" dirty="0">
                <a:solidFill>
                  <a:schemeClr val="accent2"/>
                </a:solidFill>
              </a:rPr>
              <a:t>Cédula de Evaluación del </a:t>
            </a:r>
            <a:r>
              <a:rPr lang="es-ES" b="1" dirty="0" smtClean="0">
                <a:solidFill>
                  <a:schemeClr val="accent2"/>
                </a:solidFill>
              </a:rPr>
              <a:t>Desempeño Laboral OFICIAL que se generará en esta plataforma que ya deberá ser firmada y sellada por el órgano de evaluación.</a:t>
            </a:r>
            <a:endParaRPr lang="es-ES" b="1" dirty="0">
              <a:solidFill>
                <a:schemeClr val="accent2"/>
              </a:solidFill>
            </a:endParaRPr>
          </a:p>
        </p:txBody>
      </p:sp>
    </p:spTree>
    <p:extLst>
      <p:ext uri="{BB962C8B-B14F-4D97-AF65-F5344CB8AC3E}">
        <p14:creationId xmlns:p14="http://schemas.microsoft.com/office/powerpoint/2010/main" val="64236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78311" y="2260121"/>
            <a:ext cx="8607561" cy="4227408"/>
          </a:xfrm>
          <a:prstGeom prst="rect">
            <a:avLst/>
          </a:prstGeom>
        </p:spPr>
      </p:pic>
      <p:sp>
        <p:nvSpPr>
          <p:cNvPr id="5" name="Marcador de contenido 2"/>
          <p:cNvSpPr>
            <a:spLocks noGrp="1"/>
          </p:cNvSpPr>
          <p:nvPr>
            <p:ph idx="1"/>
          </p:nvPr>
        </p:nvSpPr>
        <p:spPr>
          <a:xfrm>
            <a:off x="839870" y="994021"/>
            <a:ext cx="10058400" cy="1266100"/>
          </a:xfrm>
        </p:spPr>
        <p:txBody>
          <a:bodyPr/>
          <a:lstStyle/>
          <a:p>
            <a:pPr marL="0" indent="0">
              <a:buNone/>
            </a:pPr>
            <a:r>
              <a:rPr lang="es-ES" cap="all"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rPr>
              <a:t>En este apartado podrás descargar:</a:t>
            </a:r>
          </a:p>
          <a:p>
            <a:pPr marL="360000" indent="-354013">
              <a:lnSpc>
                <a:spcPct val="100000"/>
              </a:lnSpc>
              <a:spcBef>
                <a:spcPts val="600"/>
              </a:spcBef>
            </a:pPr>
            <a:r>
              <a:rPr lang="es-ES" sz="1400" dirty="0" smtClean="0"/>
              <a:t>Tríptico informativo de Carrera Administrativa</a:t>
            </a:r>
          </a:p>
          <a:p>
            <a:pPr marL="360000" indent="-354013">
              <a:lnSpc>
                <a:spcPct val="100000"/>
              </a:lnSpc>
              <a:spcBef>
                <a:spcPts val="600"/>
              </a:spcBef>
            </a:pPr>
            <a:r>
              <a:rPr lang="es-ES" sz="1400" dirty="0" smtClean="0"/>
              <a:t>Cédula de Evaluación del desempeño laboral SIN VALOR</a:t>
            </a:r>
          </a:p>
          <a:p>
            <a:pPr marL="360000" indent="-354013">
              <a:lnSpc>
                <a:spcPct val="100000"/>
              </a:lnSpc>
              <a:spcBef>
                <a:spcPts val="600"/>
              </a:spcBef>
            </a:pPr>
            <a:r>
              <a:rPr lang="es-ES" sz="1400" dirty="0" smtClean="0"/>
              <a:t>El presente Manual de uso de plataforma de Carrera Administrativa</a:t>
            </a:r>
          </a:p>
          <a:p>
            <a:endParaRPr lang="es-ES" dirty="0"/>
          </a:p>
          <a:p>
            <a:endParaRPr lang="es-MX" dirty="0"/>
          </a:p>
        </p:txBody>
      </p:sp>
    </p:spTree>
    <p:extLst>
      <p:ext uri="{BB962C8B-B14F-4D97-AF65-F5344CB8AC3E}">
        <p14:creationId xmlns:p14="http://schemas.microsoft.com/office/powerpoint/2010/main" val="2918203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51753" y="1655749"/>
            <a:ext cx="9154127" cy="4727798"/>
          </a:xfrm>
          <a:prstGeom prst="rect">
            <a:avLst/>
          </a:prstGeom>
        </p:spPr>
      </p:pic>
      <p:sp>
        <p:nvSpPr>
          <p:cNvPr id="2" name="Título 1"/>
          <p:cNvSpPr>
            <a:spLocks noGrp="1"/>
          </p:cNvSpPr>
          <p:nvPr>
            <p:ph type="title"/>
          </p:nvPr>
        </p:nvSpPr>
        <p:spPr>
          <a:xfrm>
            <a:off x="1066990" y="573631"/>
            <a:ext cx="10058400" cy="1609344"/>
          </a:xfrm>
        </p:spPr>
        <p:txBody>
          <a:bodyPr/>
          <a:lstStyle/>
          <a:p>
            <a:r>
              <a:rPr lang="es-MX" dirty="0" smtClean="0"/>
              <a:t>Cerrar sesión</a:t>
            </a:r>
            <a:endParaRPr lang="es-MX" dirty="0"/>
          </a:p>
        </p:txBody>
      </p:sp>
      <p:sp>
        <p:nvSpPr>
          <p:cNvPr id="6" name="CuadroTexto 5"/>
          <p:cNvSpPr txBox="1"/>
          <p:nvPr/>
        </p:nvSpPr>
        <p:spPr>
          <a:xfrm>
            <a:off x="8907116" y="1903961"/>
            <a:ext cx="1044760" cy="184666"/>
          </a:xfrm>
          <a:prstGeom prst="rect">
            <a:avLst/>
          </a:prstGeom>
          <a:solidFill>
            <a:schemeClr val="bg2">
              <a:lumMod val="10000"/>
            </a:schemeClr>
          </a:solidFill>
        </p:spPr>
        <p:txBody>
          <a:bodyPr wrap="square" rtlCol="0">
            <a:spAutoFit/>
          </a:bodyPr>
          <a:lstStyle/>
          <a:p>
            <a:r>
              <a:rPr lang="es-MX" sz="600" dirty="0" smtClean="0">
                <a:solidFill>
                  <a:schemeClr val="bg1">
                    <a:lumMod val="85000"/>
                  </a:schemeClr>
                </a:solidFill>
                <a:latin typeface="Arial" panose="020B0604020202020204" pitchFamily="34" charset="0"/>
                <a:cs typeface="Arial" panose="020B0604020202020204" pitchFamily="34" charset="0"/>
              </a:rPr>
              <a:t>Nombre del participante</a:t>
            </a:r>
            <a:endParaRPr lang="es-MX" sz="600" dirty="0">
              <a:solidFill>
                <a:schemeClr val="bg1">
                  <a:lumMod val="85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8883111" y="3206007"/>
            <a:ext cx="1532792" cy="369332"/>
          </a:xfrm>
          <a:prstGeom prst="rect">
            <a:avLst/>
          </a:prstGeom>
          <a:noFill/>
        </p:spPr>
        <p:txBody>
          <a:bodyPr wrap="none" rtlCol="0">
            <a:spAutoFit/>
          </a:bodyPr>
          <a:lstStyle/>
          <a:p>
            <a:r>
              <a:rPr lang="es-MX" b="1" dirty="0" smtClean="0">
                <a:solidFill>
                  <a:schemeClr val="accent2"/>
                </a:solidFill>
              </a:rPr>
              <a:t>2. Dar Click</a:t>
            </a:r>
            <a:endParaRPr lang="es-MX" b="1" dirty="0">
              <a:solidFill>
                <a:schemeClr val="accent2"/>
              </a:solidFill>
            </a:endParaRPr>
          </a:p>
        </p:txBody>
      </p:sp>
      <p:cxnSp>
        <p:nvCxnSpPr>
          <p:cNvPr id="5" name="Conector recto de flecha 4"/>
          <p:cNvCxnSpPr/>
          <p:nvPr/>
        </p:nvCxnSpPr>
        <p:spPr>
          <a:xfrm flipV="1">
            <a:off x="9635706" y="2430579"/>
            <a:ext cx="13801" cy="830206"/>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3" name="CuadroTexto 12"/>
          <p:cNvSpPr txBox="1"/>
          <p:nvPr/>
        </p:nvSpPr>
        <p:spPr>
          <a:xfrm>
            <a:off x="8618402" y="1111317"/>
            <a:ext cx="1532792" cy="369332"/>
          </a:xfrm>
          <a:prstGeom prst="rect">
            <a:avLst/>
          </a:prstGeom>
          <a:noFill/>
        </p:spPr>
        <p:txBody>
          <a:bodyPr wrap="none" rtlCol="0">
            <a:spAutoFit/>
          </a:bodyPr>
          <a:lstStyle/>
          <a:p>
            <a:r>
              <a:rPr lang="es-MX" b="1" dirty="0" smtClean="0">
                <a:solidFill>
                  <a:schemeClr val="accent2"/>
                </a:solidFill>
              </a:rPr>
              <a:t>1. Dar Click</a:t>
            </a:r>
            <a:endParaRPr lang="es-MX" b="1" dirty="0">
              <a:solidFill>
                <a:schemeClr val="accent2"/>
              </a:solidFill>
            </a:endParaRPr>
          </a:p>
        </p:txBody>
      </p:sp>
      <p:cxnSp>
        <p:nvCxnSpPr>
          <p:cNvPr id="14" name="Conector recto de flecha 13"/>
          <p:cNvCxnSpPr/>
          <p:nvPr/>
        </p:nvCxnSpPr>
        <p:spPr>
          <a:xfrm>
            <a:off x="10101410" y="1378303"/>
            <a:ext cx="91030" cy="629572"/>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98854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8136" y="1196937"/>
            <a:ext cx="10058400" cy="1609344"/>
          </a:xfrm>
        </p:spPr>
        <p:txBody>
          <a:bodyPr/>
          <a:lstStyle/>
          <a:p>
            <a:pPr algn="just"/>
            <a:r>
              <a:rPr lang="es-ES" dirty="0" smtClean="0"/>
              <a:t>¿QUE HACER EN CASO DE ERROR EN mis DATOS?</a:t>
            </a:r>
            <a:endParaRPr lang="es-MX" dirty="0"/>
          </a:p>
        </p:txBody>
      </p:sp>
      <p:sp>
        <p:nvSpPr>
          <p:cNvPr id="3" name="Marcador de contenido 2"/>
          <p:cNvSpPr>
            <a:spLocks noGrp="1"/>
          </p:cNvSpPr>
          <p:nvPr>
            <p:ph idx="1"/>
          </p:nvPr>
        </p:nvSpPr>
        <p:spPr>
          <a:xfrm>
            <a:off x="1088136" y="3140014"/>
            <a:ext cx="10058400" cy="2544793"/>
          </a:xfrm>
        </p:spPr>
        <p:txBody>
          <a:bodyPr/>
          <a:lstStyle/>
          <a:p>
            <a:pPr marL="0" indent="0" algn="just">
              <a:buNone/>
            </a:pPr>
            <a:r>
              <a:rPr lang="es-ES" b="1" i="1" dirty="0"/>
              <a:t>Para correcciones en captura de la </a:t>
            </a:r>
            <a:r>
              <a:rPr lang="es-ES" b="1" i="1" dirty="0" smtClean="0"/>
              <a:t>plataforma, </a:t>
            </a:r>
            <a:r>
              <a:rPr lang="es-ES" b="1" i="1" dirty="0"/>
              <a:t>favor </a:t>
            </a:r>
            <a:r>
              <a:rPr lang="es-ES" b="1" i="1" dirty="0" smtClean="0"/>
              <a:t>de acudir </a:t>
            </a:r>
            <a:r>
              <a:rPr lang="es-ES" b="1" i="1" dirty="0"/>
              <a:t>a oficinas centrales al área de Carrera </a:t>
            </a:r>
            <a:r>
              <a:rPr lang="es-ES" b="1" i="1" dirty="0" smtClean="0"/>
              <a:t>Administrativa o </a:t>
            </a:r>
            <a:r>
              <a:rPr lang="es-ES" b="1" i="1" dirty="0"/>
              <a:t>comunicarse a la </a:t>
            </a:r>
            <a:r>
              <a:rPr lang="es-ES" b="1" i="1" dirty="0" err="1"/>
              <a:t>Subjefatura</a:t>
            </a:r>
            <a:r>
              <a:rPr lang="es-ES" b="1" i="1" dirty="0"/>
              <a:t> de Promociones de la Dirección de Recursos </a:t>
            </a:r>
            <a:r>
              <a:rPr lang="es-ES" b="1" i="1" dirty="0" smtClean="0"/>
              <a:t>Humanos </a:t>
            </a:r>
            <a:r>
              <a:rPr lang="es-ES" b="1" i="1" dirty="0"/>
              <a:t>a los teléfonos (618)137-6371 y (</a:t>
            </a:r>
            <a:r>
              <a:rPr lang="es-ES" b="1" i="1" dirty="0" smtClean="0"/>
              <a:t>618)137-6231; </a:t>
            </a:r>
            <a:r>
              <a:rPr lang="es-ES" b="1" i="1" dirty="0"/>
              <a:t>para Región Laguna (871)456-5222. </a:t>
            </a:r>
            <a:endParaRPr lang="es-ES" b="1" i="1" dirty="0" smtClean="0"/>
          </a:p>
          <a:p>
            <a:pPr marL="0" indent="0" algn="ctr">
              <a:buNone/>
            </a:pPr>
            <a:endParaRPr lang="es-ES" b="1" i="1" dirty="0" smtClean="0"/>
          </a:p>
          <a:p>
            <a:pPr marL="0" indent="0" algn="ctr">
              <a:buNone/>
            </a:pPr>
            <a:r>
              <a:rPr lang="es-ES" b="1" i="1" dirty="0" smtClean="0"/>
              <a:t>“FAVOR DE TENER CURP A LA MANO”</a:t>
            </a:r>
            <a:endParaRPr lang="es-MX" dirty="0"/>
          </a:p>
        </p:txBody>
      </p:sp>
    </p:spTree>
    <p:extLst>
      <p:ext uri="{BB962C8B-B14F-4D97-AF65-F5344CB8AC3E}">
        <p14:creationId xmlns:p14="http://schemas.microsoft.com/office/powerpoint/2010/main" val="407640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1125" y="812178"/>
            <a:ext cx="10058400" cy="1609344"/>
          </a:xfrm>
        </p:spPr>
        <p:txBody>
          <a:bodyPr/>
          <a:lstStyle/>
          <a:p>
            <a:r>
              <a:rPr lang="es-MX" dirty="0" smtClean="0"/>
              <a:t>INICIO DE SESIÓN</a:t>
            </a:r>
            <a:endParaRPr lang="es-MX" dirty="0"/>
          </a:p>
        </p:txBody>
      </p:sp>
      <p:sp>
        <p:nvSpPr>
          <p:cNvPr id="3" name="Marcador de contenido 2"/>
          <p:cNvSpPr>
            <a:spLocks noGrp="1"/>
          </p:cNvSpPr>
          <p:nvPr>
            <p:ph idx="1"/>
          </p:nvPr>
        </p:nvSpPr>
        <p:spPr>
          <a:xfrm>
            <a:off x="1011125" y="2448954"/>
            <a:ext cx="10058400" cy="4050792"/>
          </a:xfrm>
        </p:spPr>
        <p:txBody>
          <a:bodyPr/>
          <a:lstStyle/>
          <a:p>
            <a:pPr marL="0" indent="0" algn="just">
              <a:buNone/>
            </a:pPr>
            <a:r>
              <a:rPr lang="es-MX" dirty="0" smtClean="0"/>
              <a:t>El primer paso, para iniciar al </a:t>
            </a:r>
            <a:r>
              <a:rPr lang="es-ES" b="1" dirty="0" smtClean="0"/>
              <a:t>“</a:t>
            </a:r>
            <a:r>
              <a:rPr lang="es-ES" b="1" dirty="0"/>
              <a:t>SEED Sistema de Operaciones Educativas”</a:t>
            </a:r>
            <a:r>
              <a:rPr lang="es-ES" dirty="0"/>
              <a:t>,  </a:t>
            </a:r>
            <a:r>
              <a:rPr lang="es-ES" dirty="0" smtClean="0"/>
              <a:t>ingresar en el </a:t>
            </a:r>
            <a:r>
              <a:rPr lang="es-ES" dirty="0"/>
              <a:t>siguiente enlace: </a:t>
            </a:r>
            <a:endParaRPr lang="es-ES" dirty="0" smtClean="0"/>
          </a:p>
          <a:p>
            <a:pPr marL="0" indent="0">
              <a:buNone/>
            </a:pPr>
            <a:r>
              <a:rPr lang="es-MX" dirty="0">
                <a:hlinkClick r:id="rId2"/>
              </a:rPr>
              <a:t>http://</a:t>
            </a:r>
            <a:r>
              <a:rPr lang="es-MX" dirty="0" smtClean="0">
                <a:hlinkClick r:id="rId2"/>
              </a:rPr>
              <a:t>sistema.educadgo.gob.mx/sistemas/login.php</a:t>
            </a:r>
            <a:r>
              <a:rPr lang="es-MX" dirty="0" smtClean="0"/>
              <a:t> </a:t>
            </a:r>
            <a:endParaRPr lang="es-MX" dirty="0"/>
          </a:p>
        </p:txBody>
      </p:sp>
      <p:pic>
        <p:nvPicPr>
          <p:cNvPr id="4" name="Imagen 3"/>
          <p:cNvPicPr>
            <a:picLocks noChangeAspect="1"/>
          </p:cNvPicPr>
          <p:nvPr/>
        </p:nvPicPr>
        <p:blipFill>
          <a:blip r:embed="rId3"/>
          <a:stretch>
            <a:fillRect/>
          </a:stretch>
        </p:blipFill>
        <p:spPr>
          <a:xfrm>
            <a:off x="2743199" y="3568353"/>
            <a:ext cx="5946451" cy="29313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4610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736302"/>
            <a:ext cx="10058400" cy="1609344"/>
          </a:xfrm>
        </p:spPr>
        <p:txBody>
          <a:bodyPr/>
          <a:lstStyle/>
          <a:p>
            <a:r>
              <a:rPr lang="es-MX" dirty="0" smtClean="0"/>
              <a:t>Registro en plataforma</a:t>
            </a:r>
            <a:endParaRPr lang="es-MX" dirty="0"/>
          </a:p>
        </p:txBody>
      </p:sp>
      <p:sp>
        <p:nvSpPr>
          <p:cNvPr id="3" name="Marcador de contenido 2"/>
          <p:cNvSpPr>
            <a:spLocks noGrp="1"/>
          </p:cNvSpPr>
          <p:nvPr>
            <p:ph idx="1"/>
          </p:nvPr>
        </p:nvSpPr>
        <p:spPr>
          <a:xfrm>
            <a:off x="1069848" y="2001603"/>
            <a:ext cx="10058400" cy="4050792"/>
          </a:xfrm>
        </p:spPr>
        <p:txBody>
          <a:bodyPr/>
          <a:lstStyle/>
          <a:p>
            <a:pPr marL="0" indent="0" algn="just">
              <a:buNone/>
            </a:pPr>
            <a:r>
              <a:rPr lang="es-ES" dirty="0"/>
              <a:t>Al ingresar al link del sistema, se encontrará con esta pantalla de </a:t>
            </a:r>
            <a:r>
              <a:rPr lang="es-ES" b="1" dirty="0"/>
              <a:t>ACCESO A LA PLATAFORMA</a:t>
            </a:r>
            <a:r>
              <a:rPr lang="es-ES" dirty="0"/>
              <a:t>, en la </a:t>
            </a:r>
            <a:r>
              <a:rPr lang="es-ES" dirty="0" smtClean="0"/>
              <a:t>que </a:t>
            </a:r>
            <a:r>
              <a:rPr lang="es-ES" dirty="0"/>
              <a:t>deberá dar clic en </a:t>
            </a:r>
            <a:r>
              <a:rPr lang="es-ES" b="1" dirty="0" smtClean="0"/>
              <a:t>REGISTRO </a:t>
            </a:r>
            <a:r>
              <a:rPr lang="es-ES" b="1" dirty="0"/>
              <a:t>EN PLATAFORMA. </a:t>
            </a:r>
            <a:r>
              <a:rPr lang="es-ES" b="1" dirty="0" smtClean="0"/>
              <a:t> </a:t>
            </a:r>
          </a:p>
          <a:p>
            <a:pPr marL="0" indent="0">
              <a:buNone/>
            </a:pPr>
            <a:endParaRPr lang="es-MX" dirty="0"/>
          </a:p>
        </p:txBody>
      </p:sp>
      <p:pic>
        <p:nvPicPr>
          <p:cNvPr id="4" name="Imagen 3"/>
          <p:cNvPicPr>
            <a:picLocks noChangeAspect="1"/>
          </p:cNvPicPr>
          <p:nvPr/>
        </p:nvPicPr>
        <p:blipFill>
          <a:blip r:embed="rId2"/>
          <a:stretch>
            <a:fillRect/>
          </a:stretch>
        </p:blipFill>
        <p:spPr>
          <a:xfrm>
            <a:off x="3602917" y="2889061"/>
            <a:ext cx="4768051" cy="3163334"/>
          </a:xfrm>
          <a:prstGeom prst="rect">
            <a:avLst/>
          </a:prstGeom>
          <a:ln>
            <a:noFill/>
          </a:ln>
          <a:effectLst>
            <a:outerShdw blurRad="190500" algn="tl" rotWithShape="0">
              <a:srgbClr val="000000">
                <a:alpha val="70000"/>
              </a:srgbClr>
            </a:outerShdw>
          </a:effectLst>
        </p:spPr>
      </p:pic>
      <p:cxnSp>
        <p:nvCxnSpPr>
          <p:cNvPr id="8" name="Conector recto de flecha 7"/>
          <p:cNvCxnSpPr/>
          <p:nvPr/>
        </p:nvCxnSpPr>
        <p:spPr>
          <a:xfrm flipH="1">
            <a:off x="6543412" y="5794434"/>
            <a:ext cx="333043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9" name="CuadroTexto 8"/>
          <p:cNvSpPr txBox="1"/>
          <p:nvPr/>
        </p:nvSpPr>
        <p:spPr>
          <a:xfrm>
            <a:off x="9953581" y="5609768"/>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878888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Validar datos</a:t>
            </a:r>
            <a:endParaRPr lang="es-MX" dirty="0"/>
          </a:p>
        </p:txBody>
      </p:sp>
      <p:sp>
        <p:nvSpPr>
          <p:cNvPr id="3" name="Marcador de contenido 2"/>
          <p:cNvSpPr>
            <a:spLocks noGrp="1"/>
          </p:cNvSpPr>
          <p:nvPr>
            <p:ph idx="1"/>
          </p:nvPr>
        </p:nvSpPr>
        <p:spPr>
          <a:xfrm>
            <a:off x="1088136" y="1934437"/>
            <a:ext cx="10058400" cy="4050792"/>
          </a:xfrm>
        </p:spPr>
        <p:txBody>
          <a:bodyPr/>
          <a:lstStyle/>
          <a:p>
            <a:pPr marL="0" indent="0" algn="just">
              <a:buNone/>
            </a:pPr>
            <a:r>
              <a:rPr lang="es-ES" dirty="0"/>
              <a:t>Posteriormente aparece la pantalla </a:t>
            </a:r>
            <a:r>
              <a:rPr lang="es-ES" b="1" dirty="0"/>
              <a:t>CREAR CUENTA USUARIO </a:t>
            </a:r>
            <a:r>
              <a:rPr lang="es-ES" dirty="0"/>
              <a:t>en la cual tendrá que proporcionar información como: CURP, RFC, clave del centro de trabajo y subsistema en el </a:t>
            </a:r>
            <a:r>
              <a:rPr lang="es-ES" dirty="0" smtClean="0"/>
              <a:t>que </a:t>
            </a:r>
            <a:r>
              <a:rPr lang="es-ES" dirty="0"/>
              <a:t>labora, posteriormente dar clic en el botón </a:t>
            </a:r>
            <a:r>
              <a:rPr lang="es-ES" b="1" dirty="0"/>
              <a:t>VALIDAR DATOS. </a:t>
            </a:r>
            <a:r>
              <a:rPr lang="es-ES" b="1" dirty="0" smtClean="0"/>
              <a:t>  </a:t>
            </a:r>
          </a:p>
          <a:p>
            <a:pPr marL="0" indent="0">
              <a:buNone/>
            </a:pPr>
            <a:endParaRPr lang="es-MX" dirty="0"/>
          </a:p>
        </p:txBody>
      </p:sp>
      <p:sp>
        <p:nvSpPr>
          <p:cNvPr id="6" name="CuadroTexto 5"/>
          <p:cNvSpPr txBox="1"/>
          <p:nvPr/>
        </p:nvSpPr>
        <p:spPr>
          <a:xfrm>
            <a:off x="9862467" y="505685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pic>
        <p:nvPicPr>
          <p:cNvPr id="7" name="Imagen 6"/>
          <p:cNvPicPr>
            <a:picLocks noChangeAspect="1"/>
          </p:cNvPicPr>
          <p:nvPr/>
        </p:nvPicPr>
        <p:blipFill>
          <a:blip r:embed="rId2"/>
          <a:stretch>
            <a:fillRect/>
          </a:stretch>
        </p:blipFill>
        <p:spPr>
          <a:xfrm>
            <a:off x="3435983" y="3175854"/>
            <a:ext cx="5023321" cy="2913526"/>
          </a:xfrm>
          <a:prstGeom prst="rect">
            <a:avLst/>
          </a:prstGeom>
          <a:ln>
            <a:noFill/>
          </a:ln>
          <a:effectLst>
            <a:outerShdw blurRad="190500" algn="tl" rotWithShape="0">
              <a:srgbClr val="000000">
                <a:alpha val="70000"/>
              </a:srgbClr>
            </a:outerShdw>
          </a:effectLst>
        </p:spPr>
      </p:pic>
      <p:cxnSp>
        <p:nvCxnSpPr>
          <p:cNvPr id="8" name="Conector recto de flecha 7"/>
          <p:cNvCxnSpPr/>
          <p:nvPr/>
        </p:nvCxnSpPr>
        <p:spPr>
          <a:xfrm flipH="1">
            <a:off x="8136962" y="5241523"/>
            <a:ext cx="162000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039942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registro de contraseña</a:t>
            </a:r>
            <a:endParaRPr lang="es-MX" dirty="0"/>
          </a:p>
        </p:txBody>
      </p:sp>
      <p:sp>
        <p:nvSpPr>
          <p:cNvPr id="3" name="Marcador de contenido 2"/>
          <p:cNvSpPr>
            <a:spLocks noGrp="1"/>
          </p:cNvSpPr>
          <p:nvPr>
            <p:ph idx="1"/>
          </p:nvPr>
        </p:nvSpPr>
        <p:spPr>
          <a:xfrm>
            <a:off x="1069848" y="2086514"/>
            <a:ext cx="10058400" cy="4050792"/>
          </a:xfrm>
        </p:spPr>
        <p:txBody>
          <a:bodyPr/>
          <a:lstStyle/>
          <a:p>
            <a:pPr marL="0" indent="0" algn="just">
              <a:buNone/>
            </a:pPr>
            <a:r>
              <a:rPr lang="es-ES" dirty="0"/>
              <a:t>Luego aparece la pantalla </a:t>
            </a:r>
            <a:r>
              <a:rPr lang="es-ES" b="1" dirty="0"/>
              <a:t>CAPTURA DE CONTRASEÑA </a:t>
            </a:r>
            <a:r>
              <a:rPr lang="es-ES" dirty="0"/>
              <a:t>en la que se solicita escribir una contraseña, confirmarla y dar clic en el botón </a:t>
            </a:r>
            <a:r>
              <a:rPr lang="es-ES" b="1" dirty="0"/>
              <a:t>REGISTRAR CONTRASEÑA. </a:t>
            </a:r>
            <a:endParaRPr lang="es-ES" b="1" dirty="0" smtClean="0"/>
          </a:p>
          <a:p>
            <a:pPr marL="0" indent="0">
              <a:buNone/>
            </a:pPr>
            <a:endParaRPr lang="es-ES" b="1" dirty="0"/>
          </a:p>
          <a:p>
            <a:pPr marL="0" indent="0">
              <a:buNone/>
            </a:pPr>
            <a:endParaRPr lang="es-MX" dirty="0"/>
          </a:p>
        </p:txBody>
      </p:sp>
      <p:pic>
        <p:nvPicPr>
          <p:cNvPr id="5" name="Imagen 4"/>
          <p:cNvPicPr>
            <a:picLocks noChangeAspect="1"/>
          </p:cNvPicPr>
          <p:nvPr/>
        </p:nvPicPr>
        <p:blipFill>
          <a:blip r:embed="rId2"/>
          <a:stretch>
            <a:fillRect/>
          </a:stretch>
        </p:blipFill>
        <p:spPr>
          <a:xfrm>
            <a:off x="3750808" y="3209911"/>
            <a:ext cx="4696480" cy="2686425"/>
          </a:xfrm>
          <a:prstGeom prst="rect">
            <a:avLst/>
          </a:prstGeom>
          <a:ln>
            <a:noFill/>
          </a:ln>
          <a:effectLst>
            <a:outerShdw blurRad="190500" algn="tl" rotWithShape="0">
              <a:srgbClr val="000000">
                <a:alpha val="70000"/>
              </a:srgbClr>
            </a:outerShdw>
          </a:effectLst>
        </p:spPr>
      </p:pic>
      <p:cxnSp>
        <p:nvCxnSpPr>
          <p:cNvPr id="6" name="Conector recto de flecha 5"/>
          <p:cNvCxnSpPr/>
          <p:nvPr/>
        </p:nvCxnSpPr>
        <p:spPr>
          <a:xfrm flipH="1">
            <a:off x="6302253" y="5160613"/>
            <a:ext cx="333043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7" name="CuadroTexto 6"/>
          <p:cNvSpPr txBox="1"/>
          <p:nvPr/>
        </p:nvSpPr>
        <p:spPr>
          <a:xfrm>
            <a:off x="9712422" y="497594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313619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Ingreso a la plataforma</a:t>
            </a:r>
            <a:endParaRPr lang="es-MX" dirty="0"/>
          </a:p>
        </p:txBody>
      </p:sp>
      <p:sp>
        <p:nvSpPr>
          <p:cNvPr id="3" name="Marcador de contenido 2"/>
          <p:cNvSpPr>
            <a:spLocks noGrp="1"/>
          </p:cNvSpPr>
          <p:nvPr>
            <p:ph idx="1"/>
          </p:nvPr>
        </p:nvSpPr>
        <p:spPr>
          <a:xfrm>
            <a:off x="1119134" y="2057939"/>
            <a:ext cx="10058400" cy="4050792"/>
          </a:xfrm>
        </p:spPr>
        <p:txBody>
          <a:bodyPr/>
          <a:lstStyle/>
          <a:p>
            <a:pPr marL="0" indent="0" algn="just">
              <a:buNone/>
            </a:pPr>
            <a:r>
              <a:rPr lang="es-ES" dirty="0"/>
              <a:t>Una vez registrada la nueva contraseña, aparece la pantalla de acceso a la Plataforma se solicita el CURP y la nueva contraseña, se da clic en el botón </a:t>
            </a:r>
            <a:r>
              <a:rPr lang="es-ES" b="1" dirty="0"/>
              <a:t>INGRESAR. </a:t>
            </a:r>
            <a:endParaRPr lang="es-ES" b="1" dirty="0" smtClean="0"/>
          </a:p>
          <a:p>
            <a:pPr marL="0" indent="0">
              <a:buNone/>
            </a:pPr>
            <a:endParaRPr lang="es-ES" b="1" dirty="0"/>
          </a:p>
          <a:p>
            <a:pPr marL="0" indent="0">
              <a:buNone/>
            </a:pPr>
            <a:endParaRPr lang="es-MX" dirty="0"/>
          </a:p>
        </p:txBody>
      </p:sp>
      <p:pic>
        <p:nvPicPr>
          <p:cNvPr id="4" name="Imagen 3"/>
          <p:cNvPicPr>
            <a:picLocks noChangeAspect="1"/>
          </p:cNvPicPr>
          <p:nvPr/>
        </p:nvPicPr>
        <p:blipFill rotWithShape="1">
          <a:blip r:embed="rId2"/>
          <a:srcRect l="397" t="26553"/>
          <a:stretch/>
        </p:blipFill>
        <p:spPr>
          <a:xfrm>
            <a:off x="4324696" y="3238149"/>
            <a:ext cx="3548704" cy="2455877"/>
          </a:xfrm>
          <a:prstGeom prst="rect">
            <a:avLst/>
          </a:prstGeom>
          <a:ln>
            <a:noFill/>
          </a:ln>
          <a:effectLst>
            <a:outerShdw blurRad="190500" algn="tl" rotWithShape="0">
              <a:srgbClr val="000000">
                <a:alpha val="70000"/>
              </a:srgbClr>
            </a:outerShdw>
          </a:effectLst>
        </p:spPr>
      </p:pic>
      <p:cxnSp>
        <p:nvCxnSpPr>
          <p:cNvPr id="5" name="Conector recto de flecha 4"/>
          <p:cNvCxnSpPr/>
          <p:nvPr/>
        </p:nvCxnSpPr>
        <p:spPr>
          <a:xfrm flipH="1">
            <a:off x="7688926" y="5140515"/>
            <a:ext cx="230400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6" name="CuadroTexto 5"/>
          <p:cNvSpPr txBox="1"/>
          <p:nvPr/>
        </p:nvSpPr>
        <p:spPr>
          <a:xfrm>
            <a:off x="10023924" y="4955849"/>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spTree>
    <p:extLst>
      <p:ext uri="{BB962C8B-B14F-4D97-AF65-F5344CB8AC3E}">
        <p14:creationId xmlns:p14="http://schemas.microsoft.com/office/powerpoint/2010/main" val="147113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841715"/>
            <a:ext cx="10058400" cy="1319001"/>
          </a:xfrm>
        </p:spPr>
        <p:txBody>
          <a:bodyPr/>
          <a:lstStyle/>
          <a:p>
            <a:r>
              <a:rPr lang="es-MX" dirty="0" smtClean="0"/>
              <a:t>bienvenida</a:t>
            </a:r>
            <a:endParaRPr lang="es-MX" dirty="0"/>
          </a:p>
        </p:txBody>
      </p:sp>
      <p:sp>
        <p:nvSpPr>
          <p:cNvPr id="3" name="Marcador de contenido 2"/>
          <p:cNvSpPr>
            <a:spLocks noGrp="1"/>
          </p:cNvSpPr>
          <p:nvPr>
            <p:ph idx="1"/>
          </p:nvPr>
        </p:nvSpPr>
        <p:spPr>
          <a:xfrm>
            <a:off x="1069848" y="1869738"/>
            <a:ext cx="10058400" cy="4288966"/>
          </a:xfrm>
        </p:spPr>
        <p:txBody>
          <a:bodyPr/>
          <a:lstStyle/>
          <a:p>
            <a:pPr algn="just"/>
            <a:r>
              <a:rPr lang="es-ES" dirty="0"/>
              <a:t>Aparece la pantalla Bienvenido (a) aquí se debe seleccionar </a:t>
            </a:r>
            <a:r>
              <a:rPr lang="es-ES" dirty="0" smtClean="0"/>
              <a:t>la opción “Carrera Administrativa” y </a:t>
            </a:r>
            <a:r>
              <a:rPr lang="es-ES" dirty="0"/>
              <a:t>dar clic en el botón de </a:t>
            </a:r>
            <a:r>
              <a:rPr lang="es-ES" b="1" dirty="0"/>
              <a:t>INGRESAR </a:t>
            </a:r>
            <a:endParaRPr lang="es-ES" dirty="0"/>
          </a:p>
          <a:p>
            <a:pPr algn="just"/>
            <a:r>
              <a:rPr lang="es-ES" dirty="0"/>
              <a:t>Recordando que aparece la pregunta ¿Quieres guardar la contraseña? (si es una computadora segura guardarla, en caso contrario no guardarla). </a:t>
            </a:r>
            <a:endParaRPr lang="es-MX" dirty="0"/>
          </a:p>
        </p:txBody>
      </p:sp>
      <p:pic>
        <p:nvPicPr>
          <p:cNvPr id="5" name="Imagen 4"/>
          <p:cNvPicPr>
            <a:picLocks noChangeAspect="1"/>
          </p:cNvPicPr>
          <p:nvPr/>
        </p:nvPicPr>
        <p:blipFill rotWithShape="1">
          <a:blip r:embed="rId2"/>
          <a:srcRect t="281"/>
          <a:stretch/>
        </p:blipFill>
        <p:spPr>
          <a:xfrm>
            <a:off x="4646433" y="3330430"/>
            <a:ext cx="2905229" cy="2828274"/>
          </a:xfrm>
          <a:prstGeom prst="rect">
            <a:avLst/>
          </a:prstGeom>
          <a:ln>
            <a:noFill/>
          </a:ln>
          <a:effectLst>
            <a:outerShdw blurRad="190500" algn="tl" rotWithShape="0">
              <a:srgbClr val="000000">
                <a:alpha val="70000"/>
              </a:srgbClr>
            </a:outerShdw>
          </a:effectLst>
        </p:spPr>
      </p:pic>
      <p:sp>
        <p:nvSpPr>
          <p:cNvPr id="6" name="CuadroTexto 5"/>
          <p:cNvSpPr txBox="1"/>
          <p:nvPr/>
        </p:nvSpPr>
        <p:spPr>
          <a:xfrm flipH="1">
            <a:off x="4844220" y="4882393"/>
            <a:ext cx="2219307" cy="253916"/>
          </a:xfrm>
          <a:prstGeom prst="rect">
            <a:avLst/>
          </a:prstGeom>
          <a:solidFill>
            <a:schemeClr val="bg1"/>
          </a:solidFill>
        </p:spPr>
        <p:txBody>
          <a:bodyPr wrap="square" rtlCol="0">
            <a:spAutoFit/>
          </a:bodyPr>
          <a:lstStyle/>
          <a:p>
            <a:r>
              <a:rPr lang="es-MX" sz="1050" dirty="0" smtClean="0">
                <a:solidFill>
                  <a:schemeClr val="tx1">
                    <a:lumMod val="65000"/>
                    <a:lumOff val="35000"/>
                  </a:schemeClr>
                </a:solidFill>
                <a:latin typeface="Arial" panose="020B0604020202020204" pitchFamily="34" charset="0"/>
                <a:cs typeface="Arial" panose="020B0604020202020204" pitchFamily="34" charset="0"/>
              </a:rPr>
              <a:t>Carrera Administrativa</a:t>
            </a:r>
            <a:endParaRPr lang="es-MX" sz="105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7" name="Conector recto de flecha 6"/>
          <p:cNvCxnSpPr/>
          <p:nvPr/>
        </p:nvCxnSpPr>
        <p:spPr>
          <a:xfrm flipH="1">
            <a:off x="5518481" y="5462063"/>
            <a:ext cx="333043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8" name="CuadroTexto 7"/>
          <p:cNvSpPr txBox="1"/>
          <p:nvPr/>
        </p:nvSpPr>
        <p:spPr>
          <a:xfrm>
            <a:off x="8928650" y="5277397"/>
            <a:ext cx="1284069" cy="369332"/>
          </a:xfrm>
          <a:prstGeom prst="rect">
            <a:avLst/>
          </a:prstGeom>
          <a:noFill/>
        </p:spPr>
        <p:txBody>
          <a:bodyPr wrap="none" rtlCol="0">
            <a:spAutoFit/>
          </a:bodyPr>
          <a:lstStyle/>
          <a:p>
            <a:r>
              <a:rPr lang="es-MX" b="1" dirty="0" smtClean="0">
                <a:solidFill>
                  <a:schemeClr val="accent2"/>
                </a:solidFill>
              </a:rPr>
              <a:t>Dar Click</a:t>
            </a:r>
            <a:endParaRPr lang="es-MX" b="1" dirty="0">
              <a:solidFill>
                <a:schemeClr val="accent2"/>
              </a:solidFill>
            </a:endParaRPr>
          </a:p>
        </p:txBody>
      </p:sp>
      <p:cxnSp>
        <p:nvCxnSpPr>
          <p:cNvPr id="9" name="Conector recto de flecha 8"/>
          <p:cNvCxnSpPr/>
          <p:nvPr/>
        </p:nvCxnSpPr>
        <p:spPr>
          <a:xfrm flipH="1">
            <a:off x="7260644" y="4991450"/>
            <a:ext cx="1584000" cy="0"/>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
        <p:nvSpPr>
          <p:cNvPr id="10" name="CuadroTexto 9"/>
          <p:cNvSpPr txBox="1"/>
          <p:nvPr/>
        </p:nvSpPr>
        <p:spPr>
          <a:xfrm>
            <a:off x="8928650" y="4824685"/>
            <a:ext cx="941283" cy="369332"/>
          </a:xfrm>
          <a:prstGeom prst="rect">
            <a:avLst/>
          </a:prstGeom>
          <a:noFill/>
        </p:spPr>
        <p:txBody>
          <a:bodyPr wrap="none" rtlCol="0">
            <a:spAutoFit/>
          </a:bodyPr>
          <a:lstStyle/>
          <a:p>
            <a:r>
              <a:rPr lang="es-MX" b="1" dirty="0" smtClean="0">
                <a:solidFill>
                  <a:schemeClr val="accent2"/>
                </a:solidFill>
              </a:rPr>
              <a:t>Elegir </a:t>
            </a:r>
            <a:endParaRPr lang="es-MX" b="1" dirty="0">
              <a:solidFill>
                <a:schemeClr val="accent2"/>
              </a:solidFill>
            </a:endParaRPr>
          </a:p>
        </p:txBody>
      </p:sp>
    </p:spTree>
    <p:extLst>
      <p:ext uri="{BB962C8B-B14F-4D97-AF65-F5344CB8AC3E}">
        <p14:creationId xmlns:p14="http://schemas.microsoft.com/office/powerpoint/2010/main" val="20811174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Tipo de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TotalTime>
  <Words>741</Words>
  <Application>Microsoft Office PowerPoint</Application>
  <PresentationFormat>Panorámica</PresentationFormat>
  <Paragraphs>140</Paragraphs>
  <Slides>32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Arial</vt:lpstr>
      <vt:lpstr>Bahnschrift SemiBold SemiConden</vt:lpstr>
      <vt:lpstr>Bernard MT Condensed</vt:lpstr>
      <vt:lpstr>Calibri</vt:lpstr>
      <vt:lpstr>Rockwell</vt:lpstr>
      <vt:lpstr>Rockwell Condensed</vt:lpstr>
      <vt:lpstr>Tahoma</vt:lpstr>
      <vt:lpstr>Times New Roman</vt:lpstr>
      <vt:lpstr>Wingdings</vt:lpstr>
      <vt:lpstr>Tipo de madera</vt:lpstr>
      <vt:lpstr>INTRODUCCIÓN AL USO DE PLATAFORMA  “SEED Sistema de Operaciones Educativas”</vt:lpstr>
      <vt:lpstr>OBJETIVO</vt:lpstr>
      <vt:lpstr>Presentación de PowerPoint</vt:lpstr>
      <vt:lpstr>INICIO DE SESIÓN</vt:lpstr>
      <vt:lpstr>Registro en plataforma</vt:lpstr>
      <vt:lpstr>Validar datos</vt:lpstr>
      <vt:lpstr>registro de contraseña</vt:lpstr>
      <vt:lpstr>Ingreso a la plataforma</vt:lpstr>
      <vt:lpstr>bienvenida</vt:lpstr>
      <vt:lpstr>Pantalla inicial</vt:lpstr>
      <vt:lpstr>Presentación de PowerPoint</vt:lpstr>
      <vt:lpstr>Capturar datos</vt:lpstr>
      <vt:lpstr>Presentación de PowerPoint</vt:lpstr>
      <vt:lpstr>COMPLETAR CAPTURA DE DATOS</vt:lpstr>
      <vt:lpstr>IMPRIMIR CÉDULA DE EVALUACIÓN DEL DESEMPEÑO LABORAL</vt:lpstr>
      <vt:lpstr>Presentación de PowerPoint</vt:lpstr>
      <vt:lpstr>Presentación de PowerPoint</vt:lpstr>
      <vt:lpstr>IMPRIMIR CÉDULA DE INSCRIPCIÓN</vt:lpstr>
      <vt:lpstr>Presentación de PowerPoint</vt:lpstr>
      <vt:lpstr>Subir documentos</vt:lpstr>
      <vt:lpstr>NOMENCLATURA</vt:lpstr>
      <vt:lpstr>Presentación de PowerPoint</vt:lpstr>
      <vt:lpstr>Presentación de PowerPoint</vt:lpstr>
      <vt:lpstr>Elegir documento a subir</vt:lpstr>
      <vt:lpstr>Presentación de PowerPoint</vt:lpstr>
      <vt:lpstr>Presentación de PowerPoint</vt:lpstr>
      <vt:lpstr>ver documentos</vt:lpstr>
      <vt:lpstr>Presentación de PowerPoint</vt:lpstr>
      <vt:lpstr>descargables</vt:lpstr>
      <vt:lpstr>Presentación de PowerPoint</vt:lpstr>
      <vt:lpstr>Cerrar sesión</vt:lpstr>
      <vt:lpstr>¿QUE HACER EN CASO DE ERROR EN mis DATOS?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USO DE PLATAFORMA  “SEED Sistema de Operaciones Educativas”</dc:title>
  <dc:creator>PC</dc:creator>
  <cp:lastModifiedBy>PC</cp:lastModifiedBy>
  <cp:revision>55</cp:revision>
  <dcterms:created xsi:type="dcterms:W3CDTF">2025-10-29T20:46:31Z</dcterms:created>
  <dcterms:modified xsi:type="dcterms:W3CDTF">2025-11-13T21:02:15Z</dcterms:modified>
</cp:coreProperties>
</file>